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50" r:id="rId1"/>
    <p:sldMasterId id="2147483662" r:id="rId2"/>
  </p:sldMasterIdLst>
  <p:notesMasterIdLst>
    <p:notesMasterId r:id="rId38"/>
  </p:notesMasterIdLst>
  <p:handoutMasterIdLst>
    <p:handoutMasterId r:id="rId39"/>
  </p:handoutMasterIdLst>
  <p:sldIdLst>
    <p:sldId id="257" r:id="rId3"/>
    <p:sldId id="307" r:id="rId4"/>
    <p:sldId id="308" r:id="rId5"/>
    <p:sldId id="310" r:id="rId6"/>
    <p:sldId id="301" r:id="rId7"/>
    <p:sldId id="291" r:id="rId8"/>
    <p:sldId id="260" r:id="rId9"/>
    <p:sldId id="262" r:id="rId10"/>
    <p:sldId id="272" r:id="rId11"/>
    <p:sldId id="273" r:id="rId12"/>
    <p:sldId id="274" r:id="rId13"/>
    <p:sldId id="275" r:id="rId14"/>
    <p:sldId id="270" r:id="rId15"/>
    <p:sldId id="302" r:id="rId16"/>
    <p:sldId id="304" r:id="rId17"/>
    <p:sldId id="258" r:id="rId18"/>
    <p:sldId id="305" r:id="rId19"/>
    <p:sldId id="282" r:id="rId20"/>
    <p:sldId id="280" r:id="rId21"/>
    <p:sldId id="306" r:id="rId22"/>
    <p:sldId id="316" r:id="rId23"/>
    <p:sldId id="284" r:id="rId24"/>
    <p:sldId id="283" r:id="rId25"/>
    <p:sldId id="261" r:id="rId26"/>
    <p:sldId id="300" r:id="rId27"/>
    <p:sldId id="266" r:id="rId28"/>
    <p:sldId id="309" r:id="rId29"/>
    <p:sldId id="315" r:id="rId30"/>
    <p:sldId id="312" r:id="rId31"/>
    <p:sldId id="297" r:id="rId32"/>
    <p:sldId id="298" r:id="rId33"/>
    <p:sldId id="314" r:id="rId34"/>
    <p:sldId id="295" r:id="rId35"/>
    <p:sldId id="285" r:id="rId36"/>
    <p:sldId id="317"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449" autoAdjust="0"/>
  </p:normalViewPr>
  <p:slideViewPr>
    <p:cSldViewPr>
      <p:cViewPr varScale="1">
        <p:scale>
          <a:sx n="104" d="100"/>
          <a:sy n="104" d="100"/>
        </p:scale>
        <p:origin x="2424"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28"/>
    </p:cViewPr>
  </p:sorterViewPr>
  <p:notesViewPr>
    <p:cSldViewPr>
      <p:cViewPr varScale="1">
        <p:scale>
          <a:sx n="60" d="100"/>
          <a:sy n="60" d="100"/>
        </p:scale>
        <p:origin x="-247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56A32C-3656-6826-9EAE-B6A1C7E60C4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558EFECA-E6AB-4F88-0DD6-9D524AF891E2}"/>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1E0D0AE-C732-A74C-8F7B-DCCA991C3720}" type="datetimeFigureOut">
              <a:rPr lang="en-US"/>
              <a:pPr>
                <a:defRPr/>
              </a:pPr>
              <a:t>7/3/22</a:t>
            </a:fld>
            <a:endParaRPr lang="en-US"/>
          </a:p>
        </p:txBody>
      </p:sp>
      <p:sp>
        <p:nvSpPr>
          <p:cNvPr id="4" name="Footer Placeholder 3">
            <a:extLst>
              <a:ext uri="{FF2B5EF4-FFF2-40B4-BE49-F238E27FC236}">
                <a16:creationId xmlns:a16="http://schemas.microsoft.com/office/drawing/2014/main" id="{EEF7DB8B-497C-7855-9462-4F24EE664BB1}"/>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06481E97-0AF3-E38B-C1A9-D717197A5A18}"/>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707EC33B-5E45-564B-8BE1-FEE0BB33B6A0}"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A89195-BBBE-C1AE-FD93-1CC851552B0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30406D1-AB86-EEC2-1BE1-0F17B33DF61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499CBF17-9515-D941-A783-8AA78A9B7150}" type="datetimeFigureOut">
              <a:rPr lang="en-US"/>
              <a:pPr>
                <a:defRPr/>
              </a:pPr>
              <a:t>7/3/22</a:t>
            </a:fld>
            <a:endParaRPr lang="en-US"/>
          </a:p>
        </p:txBody>
      </p:sp>
      <p:sp>
        <p:nvSpPr>
          <p:cNvPr id="4" name="Slide Image Placeholder 3">
            <a:extLst>
              <a:ext uri="{FF2B5EF4-FFF2-40B4-BE49-F238E27FC236}">
                <a16:creationId xmlns:a16="http://schemas.microsoft.com/office/drawing/2014/main" id="{300B8484-0DB7-28F6-6C45-4F0164B84A9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6" name="Footer Placeholder 5">
            <a:extLst>
              <a:ext uri="{FF2B5EF4-FFF2-40B4-BE49-F238E27FC236}">
                <a16:creationId xmlns:a16="http://schemas.microsoft.com/office/drawing/2014/main" id="{FE763E70-75FD-2037-1703-6FCF8D94EC7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378D2526-5A6B-B638-EE95-23E03FF0411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8D0B23F-4B45-2E46-AF48-B7A17B61DFB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A266F27C-7D8B-1014-ED94-20013E24F0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7F703F0-FB7F-C845-9A6F-11EF26121641}"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
        <p:nvSpPr>
          <p:cNvPr id="40963" name="Rectangle 2">
            <a:extLst>
              <a:ext uri="{FF2B5EF4-FFF2-40B4-BE49-F238E27FC236}">
                <a16:creationId xmlns:a16="http://schemas.microsoft.com/office/drawing/2014/main" id="{B918B206-0829-B0D4-5856-0AAEDE032F8D}"/>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0964" name="Rectangle 4">
            <a:extLst>
              <a:ext uri="{FF2B5EF4-FFF2-40B4-BE49-F238E27FC236}">
                <a16:creationId xmlns:a16="http://schemas.microsoft.com/office/drawing/2014/main" id="{12C5FB48-0938-D481-F80C-A7C3E8F1CF8B}"/>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0965" name="Rectangle 5">
            <a:extLst>
              <a:ext uri="{FF2B5EF4-FFF2-40B4-BE49-F238E27FC236}">
                <a16:creationId xmlns:a16="http://schemas.microsoft.com/office/drawing/2014/main" id="{2027C57C-330F-6B7B-D753-BA82F4CF8917}"/>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0966" name="Rectangle 6">
            <a:extLst>
              <a:ext uri="{FF2B5EF4-FFF2-40B4-BE49-F238E27FC236}">
                <a16:creationId xmlns:a16="http://schemas.microsoft.com/office/drawing/2014/main" id="{1FF9908D-4FD8-988F-34EE-CBD04DAA8277}"/>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40967" name="Rectangle 7">
            <a:extLst>
              <a:ext uri="{FF2B5EF4-FFF2-40B4-BE49-F238E27FC236}">
                <a16:creationId xmlns:a16="http://schemas.microsoft.com/office/drawing/2014/main" id="{08B72F00-4250-6FC2-30F4-4A7CE4038A7C}"/>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rPr>
              <a:t>Suggested instructional time for this lesson: 3-4 hours</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b="1">
                <a:latin typeface="Arial" panose="020B0604020202020204" pitchFamily="34" charset="0"/>
              </a:rPr>
              <a:t>Introduction:</a:t>
            </a: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This Training Module provides an introduction to the MPDS Coding System. It explains the purpose and use of the “dispatch codes.” This Training Module is limited to only the MPDS coding system. It should be taught by EMDs or EMD-Qs who are “MPDS literate.” </a:t>
            </a:r>
          </a:p>
          <a:p>
            <a:pPr eaLnBrk="1" hangingPunct="1">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812DE9B1-4A82-CA15-18B6-EFB922C1E2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AE5339E-41FB-D744-B905-8B18EBB293CA}" type="slidenum">
              <a:rPr lang="en-US" altLang="en-US">
                <a:latin typeface="Calibri" panose="020F0502020204030204" pitchFamily="34" charset="0"/>
              </a:rPr>
              <a:pPr eaLnBrk="1" hangingPunct="1"/>
              <a:t>10</a:t>
            </a:fld>
            <a:endParaRPr lang="en-US" altLang="en-US">
              <a:latin typeface="Calibri" panose="020F0502020204030204" pitchFamily="34" charset="0"/>
            </a:endParaRPr>
          </a:p>
        </p:txBody>
      </p:sp>
      <p:sp>
        <p:nvSpPr>
          <p:cNvPr id="50179" name="Rectangle 2">
            <a:extLst>
              <a:ext uri="{FF2B5EF4-FFF2-40B4-BE49-F238E27FC236}">
                <a16:creationId xmlns:a16="http://schemas.microsoft.com/office/drawing/2014/main" id="{9BD8D298-4956-B482-2F77-E1DDD6032D55}"/>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0180" name="Rectangle 3">
            <a:extLst>
              <a:ext uri="{FF2B5EF4-FFF2-40B4-BE49-F238E27FC236}">
                <a16:creationId xmlns:a16="http://schemas.microsoft.com/office/drawing/2014/main" id="{573BF1E6-D2F0-DB28-7044-C28EE38514FB}"/>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0181" name="Rectangle 4">
            <a:extLst>
              <a:ext uri="{FF2B5EF4-FFF2-40B4-BE49-F238E27FC236}">
                <a16:creationId xmlns:a16="http://schemas.microsoft.com/office/drawing/2014/main" id="{911C812C-FEE6-7F3A-DDB0-AD85A2DE59F2}"/>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0182" name="Rectangle 5">
            <a:extLst>
              <a:ext uri="{FF2B5EF4-FFF2-40B4-BE49-F238E27FC236}">
                <a16:creationId xmlns:a16="http://schemas.microsoft.com/office/drawing/2014/main" id="{6B556158-5686-CA0C-7BB5-8D41F4B1BF22}"/>
              </a:ext>
            </a:extLst>
          </p:cNvPr>
          <p:cNvSpPr>
            <a:spLocks noGrp="1" noRot="1" noChangeAspect="1" noChangeArrowheads="1" noTextEdit="1"/>
          </p:cNvSpPr>
          <p:nvPr>
            <p:ph type="sldImg"/>
          </p:nvPr>
        </p:nvSpPr>
        <p:spPr bwMode="auto">
          <a:xfrm>
            <a:off x="1152525"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3" name="Rectangle 6">
            <a:extLst>
              <a:ext uri="{FF2B5EF4-FFF2-40B4-BE49-F238E27FC236}">
                <a16:creationId xmlns:a16="http://schemas.microsoft.com/office/drawing/2014/main" id="{F91CBB3E-3EB6-393A-DFC2-FF9921633504}"/>
              </a:ext>
            </a:extLst>
          </p:cNvPr>
          <p:cNvSpPr>
            <a:spLocks noGrp="1" noChangeArrowheads="1"/>
          </p:cNvSpPr>
          <p:nvPr>
            <p:ph type="body" idx="1"/>
          </p:nvPr>
        </p:nvSpPr>
        <p:spPr bwMode="auto">
          <a:xfrm>
            <a:off x="909638" y="4343400"/>
            <a:ext cx="5262562"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eaLnBrk="1" hangingPunct="1">
              <a:spcBef>
                <a:spcPct val="0"/>
              </a:spcBef>
            </a:pPr>
            <a:r>
              <a:rPr lang="en-US" altLang="en-US" b="1">
                <a:latin typeface="Arial" panose="020B0604020202020204" pitchFamily="34" charset="0"/>
              </a:rPr>
              <a:t>Protocol B Airway / Arrest / Choking (Unconscious) - Child 1-7 Yrs</a:t>
            </a: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cs typeface="Times New Roman" panose="02020603050405020304" pitchFamily="18" charset="0"/>
            </a:endParaRPr>
          </a:p>
          <a:p>
            <a:pPr eaLnBrk="1" hangingPunct="1">
              <a:spcBef>
                <a:spcPct val="0"/>
              </a:spcBef>
              <a:buFontTx/>
              <a:buChar char="•"/>
            </a:pPr>
            <a:endParaRPr lang="en-US" altLang="en-US">
              <a:latin typeface="Arial" panose="020B0604020202020204" pitchFamily="34" charset="0"/>
            </a:endParaRPr>
          </a:p>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639EF9BC-74D4-56D6-AF9E-772735B10D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990093-9F14-8B48-BD4E-204E5120DEA1}"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
        <p:nvSpPr>
          <p:cNvPr id="51203" name="Rectangle 2">
            <a:extLst>
              <a:ext uri="{FF2B5EF4-FFF2-40B4-BE49-F238E27FC236}">
                <a16:creationId xmlns:a16="http://schemas.microsoft.com/office/drawing/2014/main" id="{AC7F9904-E546-B374-EFCC-228E4EEC87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77CD7AAB-7134-8378-10FE-C2F1A21C0F56}"/>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marL="228600" indent="-228600" eaLnBrk="1" hangingPunct="1">
              <a:spcBef>
                <a:spcPct val="0"/>
              </a:spcBef>
            </a:pPr>
            <a:r>
              <a:rPr lang="en-US" altLang="en-US" b="1">
                <a:latin typeface="Arial" panose="020B0604020202020204" pitchFamily="34" charset="0"/>
              </a:rPr>
              <a:t>Protocol C Airway / Arrest / Choking (Unconscious) - Adult ≥ 8 Yrs</a:t>
            </a:r>
          </a:p>
          <a:p>
            <a:pPr marL="228600" indent="-228600" eaLnBrk="1" hangingPunct="1">
              <a:spcBef>
                <a:spcPct val="0"/>
              </a:spcBef>
            </a:pPr>
            <a:endParaRPr lang="en-US" altLang="en-US" b="1">
              <a:latin typeface="Arial" panose="020B0604020202020204" pitchFamily="34" charset="0"/>
            </a:endParaRPr>
          </a:p>
          <a:p>
            <a:pPr marL="228600" indent="-228600" eaLnBrk="1" hangingPunct="1">
              <a:spcBef>
                <a:spcPct val="0"/>
              </a:spcBef>
            </a:pPr>
            <a:r>
              <a:rPr lang="en-US" altLang="en-US">
                <a:latin typeface="Arial" panose="020B0604020202020204" pitchFamily="34" charset="0"/>
              </a:rPr>
              <a:t>Use this slide to demonstrate the ProQA. Pause the video to point out that the dispatch is made within 46 seconds of the receipt of the 9-1-1 call.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55">
            <a:extLst>
              <a:ext uri="{FF2B5EF4-FFF2-40B4-BE49-F238E27FC236}">
                <a16:creationId xmlns:a16="http://schemas.microsoft.com/office/drawing/2014/main" id="{9E50CFEF-71BC-5B18-8F49-D616E4859D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9AAFC6-EAE1-AD40-98CA-471FBA1BFAB3}" type="slidenum">
              <a:rPr lang="en-US" altLang="en-US">
                <a:latin typeface="Calibri" panose="020F0502020204030204" pitchFamily="34" charset="0"/>
              </a:rPr>
              <a:pPr eaLnBrk="1" hangingPunct="1"/>
              <a:t>12</a:t>
            </a:fld>
            <a:endParaRPr lang="en-US" altLang="en-US">
              <a:latin typeface="Calibri" panose="020F0502020204030204" pitchFamily="34" charset="0"/>
            </a:endParaRPr>
          </a:p>
        </p:txBody>
      </p:sp>
      <p:sp>
        <p:nvSpPr>
          <p:cNvPr id="52227" name="Rectangle 2">
            <a:extLst>
              <a:ext uri="{FF2B5EF4-FFF2-40B4-BE49-F238E27FC236}">
                <a16:creationId xmlns:a16="http://schemas.microsoft.com/office/drawing/2014/main" id="{D9694EB3-20EE-7DFA-5BDA-A82A1E9F3FC7}"/>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2228" name="Rectangle 3">
            <a:extLst>
              <a:ext uri="{FF2B5EF4-FFF2-40B4-BE49-F238E27FC236}">
                <a16:creationId xmlns:a16="http://schemas.microsoft.com/office/drawing/2014/main" id="{E476CC54-969A-3237-CDA6-4130CB0566CF}"/>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2229" name="Rectangle 4">
            <a:extLst>
              <a:ext uri="{FF2B5EF4-FFF2-40B4-BE49-F238E27FC236}">
                <a16:creationId xmlns:a16="http://schemas.microsoft.com/office/drawing/2014/main" id="{B67F8BB7-D694-6FE9-EC5F-D6F9FC10D1D1}"/>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2230" name="Rectangle 5">
            <a:extLst>
              <a:ext uri="{FF2B5EF4-FFF2-40B4-BE49-F238E27FC236}">
                <a16:creationId xmlns:a16="http://schemas.microsoft.com/office/drawing/2014/main" id="{49CF8C28-3085-5F1B-59DA-32748073B782}"/>
              </a:ext>
            </a:extLst>
          </p:cNvPr>
          <p:cNvSpPr>
            <a:spLocks noGrp="1" noRot="1" noChangeAspect="1" noChangeArrowheads="1" noTextEdit="1"/>
          </p:cNvSpPr>
          <p:nvPr>
            <p:ph type="sldImg"/>
          </p:nvPr>
        </p:nvSpPr>
        <p:spPr bwMode="auto">
          <a:xfrm>
            <a:off x="1152525"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31" name="Rectangle 6">
            <a:extLst>
              <a:ext uri="{FF2B5EF4-FFF2-40B4-BE49-F238E27FC236}">
                <a16:creationId xmlns:a16="http://schemas.microsoft.com/office/drawing/2014/main" id="{026EC0D1-FC4D-8E68-EB3D-4627D27E7D8D}"/>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marL="177800" indent="-177800" eaLnBrk="1" hangingPunct="1">
              <a:spcBef>
                <a:spcPct val="0"/>
              </a:spcBef>
            </a:pPr>
            <a:r>
              <a:rPr lang="en-US" altLang="en-US" b="1">
                <a:latin typeface="Arial" panose="020B0604020202020204" pitchFamily="34" charset="0"/>
              </a:rPr>
              <a:t>Protocol D Choking (Conscious) – Adult / Child / Infant</a:t>
            </a:r>
          </a:p>
          <a:p>
            <a:pPr marL="177800" indent="-177800" eaLnBrk="1" hangingPunct="1">
              <a:spcBef>
                <a:spcPct val="0"/>
              </a:spcBef>
              <a:buFontTx/>
              <a:buChar char="•"/>
            </a:pPr>
            <a:r>
              <a:rPr lang="en-US" altLang="en-US">
                <a:latin typeface="Arial" panose="020B0604020202020204" pitchFamily="34" charset="0"/>
                <a:cs typeface="Times New Roman" panose="02020603050405020304" pitchFamily="18" charset="0"/>
              </a:rPr>
              <a:t>Using the red boxes follow the pathway for Adult/Child  complete obstruction.</a:t>
            </a:r>
          </a:p>
          <a:p>
            <a:pPr marL="177800" indent="-177800" eaLnBrk="1" hangingPunct="1">
              <a:spcBef>
                <a:spcPct val="0"/>
              </a:spcBef>
              <a:buFontTx/>
              <a:buChar char="•"/>
            </a:pPr>
            <a:r>
              <a:rPr lang="en-US" altLang="en-US">
                <a:latin typeface="Arial" panose="020B0604020202020204" pitchFamily="34" charset="0"/>
                <a:cs typeface="Times New Roman" panose="02020603050405020304" pitchFamily="18" charset="0"/>
              </a:rPr>
              <a:t>Point out color coding and directors that distinguish Infant from Child panels.</a:t>
            </a:r>
            <a:r>
              <a:rPr lang="en-US" altLang="en-US">
                <a:latin typeface="Arial" panose="020B0604020202020204" pitchFamily="34" charset="0"/>
              </a:rPr>
              <a:t> </a:t>
            </a:r>
          </a:p>
          <a:p>
            <a:pPr marL="177800" indent="-177800" eaLnBrk="1" hangingPunct="1">
              <a:spcBef>
                <a:spcPct val="0"/>
              </a:spcBef>
              <a:buFontTx/>
              <a:buChar char="•"/>
            </a:pPr>
            <a:endParaRPr lang="en-US" altLang="en-US">
              <a:latin typeface="Arial" panose="020B0604020202020204" pitchFamily="34" charset="0"/>
            </a:endParaRPr>
          </a:p>
          <a:p>
            <a:pPr marL="177800" indent="-177800" eaLnBrk="1" hangingPunct="1">
              <a:spcBef>
                <a:spcPct val="0"/>
              </a:spcBef>
              <a:buFontTx/>
              <a:buChar char="•"/>
            </a:pPr>
            <a:endParaRPr lang="en-US" altLang="en-US">
              <a:latin typeface="Arial" panose="020B0604020202020204" pitchFamily="34" charset="0"/>
            </a:endParaRPr>
          </a:p>
          <a:p>
            <a:pPr marL="177800" indent="-177800" eaLnBrk="1" hangingPunct="1">
              <a:spcBef>
                <a:spcPct val="0"/>
              </a:spcBef>
              <a:buFontTx/>
              <a:buChar char="•"/>
            </a:pPr>
            <a:endParaRPr lang="en-US" altLang="en-US">
              <a:latin typeface="Arial" panose="020B0604020202020204" pitchFamily="34" charset="0"/>
            </a:endParaRPr>
          </a:p>
          <a:p>
            <a:pPr marL="177800" indent="-177800" eaLnBrk="1" hangingPunct="1">
              <a:spcBef>
                <a:spcPct val="0"/>
              </a:spcBef>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A57EBD5-0581-A7F6-0A36-881FD6F825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485BE9B-D3E5-F04C-A18D-90A46A724E9C}" type="slidenum">
              <a:rPr lang="en-US" altLang="en-US">
                <a:latin typeface="Calibri" panose="020F0502020204030204" pitchFamily="34" charset="0"/>
              </a:rPr>
              <a:pPr eaLnBrk="1" hangingPunct="1"/>
              <a:t>13</a:t>
            </a:fld>
            <a:endParaRPr lang="en-US" altLang="en-US">
              <a:latin typeface="Calibri" panose="020F0502020204030204" pitchFamily="34" charset="0"/>
            </a:endParaRPr>
          </a:p>
        </p:txBody>
      </p:sp>
      <p:sp>
        <p:nvSpPr>
          <p:cNvPr id="53251" name="Rectangle 2">
            <a:extLst>
              <a:ext uri="{FF2B5EF4-FFF2-40B4-BE49-F238E27FC236}">
                <a16:creationId xmlns:a16="http://schemas.microsoft.com/office/drawing/2014/main" id="{2132AE68-051E-9153-26C8-9DC69B5C2DD5}"/>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3252" name="Rectangle 3">
            <a:extLst>
              <a:ext uri="{FF2B5EF4-FFF2-40B4-BE49-F238E27FC236}">
                <a16:creationId xmlns:a16="http://schemas.microsoft.com/office/drawing/2014/main" id="{DADA47AD-9010-C44A-2783-7FB048B2FEEB}"/>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3253" name="Rectangle 4">
            <a:extLst>
              <a:ext uri="{FF2B5EF4-FFF2-40B4-BE49-F238E27FC236}">
                <a16:creationId xmlns:a16="http://schemas.microsoft.com/office/drawing/2014/main" id="{586EEAEB-0DB6-B1C9-C95D-13B31C6BBAB1}"/>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3254" name="Rectangle 5">
            <a:extLst>
              <a:ext uri="{FF2B5EF4-FFF2-40B4-BE49-F238E27FC236}">
                <a16:creationId xmlns:a16="http://schemas.microsoft.com/office/drawing/2014/main" id="{1810EA09-D784-7165-5166-A1B55064FF4D}"/>
              </a:ext>
            </a:extLst>
          </p:cNvPr>
          <p:cNvSpPr>
            <a:spLocks noGrp="1" noRot="1" noChangeAspect="1" noChangeArrowheads="1" noTextEdit="1"/>
          </p:cNvSpPr>
          <p:nvPr>
            <p:ph type="sldImg"/>
          </p:nvPr>
        </p:nvSpPr>
        <p:spPr bwMode="auto">
          <a:xfrm>
            <a:off x="1152525"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51" name="Rectangle 6">
            <a:extLst>
              <a:ext uri="{FF2B5EF4-FFF2-40B4-BE49-F238E27FC236}">
                <a16:creationId xmlns:a16="http://schemas.microsoft.com/office/drawing/2014/main" id="{766A3C94-01C4-03D0-3847-E6D915100407}"/>
              </a:ext>
            </a:extLst>
          </p:cNvPr>
          <p:cNvSpPr>
            <a:spLocks noGrp="1" noChangeArrowheads="1"/>
          </p:cNvSpPr>
          <p:nvPr>
            <p:ph type="body" idx="1"/>
          </p:nvPr>
        </p:nvSpPr>
        <p:spPr>
          <a:xfrm>
            <a:off x="909638" y="4343400"/>
            <a:ext cx="5038725" cy="4114800"/>
          </a:xfrm>
          <a:prstGeom prst="rect">
            <a:avLst/>
          </a:prstGeom>
          <a:ln/>
        </p:spPr>
        <p:txBody>
          <a:bodyPr lIns="90472" tIns="44442" rIns="90472" bIns="44442"/>
          <a:lstStyle/>
          <a:p>
            <a:pPr marL="228600" indent="-228600" eaLnBrk="1" fontAlgn="auto" hangingPunct="1">
              <a:spcBef>
                <a:spcPts val="0"/>
              </a:spcBef>
              <a:spcAft>
                <a:spcPts val="0"/>
              </a:spcAft>
              <a:defRPr/>
            </a:pPr>
            <a:r>
              <a:rPr lang="en-US" altLang="en-US" b="1" dirty="0">
                <a:latin typeface="Arial" pitchFamily="34" charset="0"/>
              </a:rPr>
              <a:t>Protocol F Childbirth - Delivery</a:t>
            </a:r>
          </a:p>
          <a:p>
            <a:pPr eaLnBrk="1" fontAlgn="auto" hangingPunct="1">
              <a:spcBef>
                <a:spcPts val="0"/>
              </a:spcBef>
              <a:spcAft>
                <a:spcPts val="0"/>
              </a:spcAft>
              <a:defRPr/>
            </a:pPr>
            <a:endParaRPr lang="en-US" altLang="en-US" dirty="0">
              <a:latin typeface="Arial" pitchFamily="34" charset="0"/>
            </a:endParaRPr>
          </a:p>
          <a:p>
            <a:pPr eaLnBrk="1" fontAlgn="auto" hangingPunct="1">
              <a:spcBef>
                <a:spcPts val="0"/>
              </a:spcBef>
              <a:spcAft>
                <a:spcPts val="0"/>
              </a:spcAft>
              <a:defRPr/>
            </a:pPr>
            <a:r>
              <a:rPr lang="en-US" altLang="en-US" dirty="0">
                <a:latin typeface="Arial" pitchFamily="34" charset="0"/>
              </a:rPr>
              <a:t>Using Protocol F the EMD guides the caller through the childbirth process to ensure a safe delivery. Protocol F also includes instruction panels for breech delivery and breech positioning when a safe breech delivery is not possible. It also includes instruction panels for shoulder dystocia, nuchal/body cord, ruptured cord, post-partum hemorrhage, and amniotic sac not broken.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0D3C7C70-F7D7-24CA-A611-B3B1A62E24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1E39A82-1332-6E48-BF75-42995E18830C}"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
        <p:nvSpPr>
          <p:cNvPr id="54275" name="Rectangle 2">
            <a:extLst>
              <a:ext uri="{FF2B5EF4-FFF2-40B4-BE49-F238E27FC236}">
                <a16:creationId xmlns:a16="http://schemas.microsoft.com/office/drawing/2014/main" id="{ED8787E5-B5EB-A84E-B421-5139260794C1}"/>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4276" name="Rectangle 4">
            <a:extLst>
              <a:ext uri="{FF2B5EF4-FFF2-40B4-BE49-F238E27FC236}">
                <a16:creationId xmlns:a16="http://schemas.microsoft.com/office/drawing/2014/main" id="{E7819BF6-C75A-E6A3-52B3-CA00884ED9A7}"/>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4277" name="Rectangle 5">
            <a:extLst>
              <a:ext uri="{FF2B5EF4-FFF2-40B4-BE49-F238E27FC236}">
                <a16:creationId xmlns:a16="http://schemas.microsoft.com/office/drawing/2014/main" id="{0390C7EA-5721-C024-E79F-D3F4910A3162}"/>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4278" name="Rectangle 6">
            <a:extLst>
              <a:ext uri="{FF2B5EF4-FFF2-40B4-BE49-F238E27FC236}">
                <a16:creationId xmlns:a16="http://schemas.microsoft.com/office/drawing/2014/main" id="{C3D288DE-C4ED-50EA-EEA1-7629FBC1A591}"/>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54279" name="Rectangle 7">
            <a:extLst>
              <a:ext uri="{FF2B5EF4-FFF2-40B4-BE49-F238E27FC236}">
                <a16:creationId xmlns:a16="http://schemas.microsoft.com/office/drawing/2014/main" id="{F6637ED6-AF2F-6397-3DF1-C1528187AEA3}"/>
              </a:ext>
            </a:extLst>
          </p:cNvPr>
          <p:cNvSpPr>
            <a:spLocks noGrp="1" noChangeArrowheads="1"/>
          </p:cNvSpPr>
          <p:nvPr>
            <p:ph type="body" idx="1"/>
          </p:nvPr>
        </p:nvSpPr>
        <p:spPr bwMode="auto">
          <a:xfrm>
            <a:off x="373063" y="4343400"/>
            <a:ext cx="62611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cs typeface="Times New Roman" panose="02020603050405020304" pitchFamily="18" charset="0"/>
              </a:rPr>
              <a:t>ECHO Determinant Codes</a:t>
            </a:r>
          </a:p>
          <a:p>
            <a:pPr eaLnBrk="1" hangingPunct="1">
              <a:spcBef>
                <a:spcPct val="0"/>
              </a:spcBef>
            </a:pPr>
            <a:r>
              <a:rPr lang="en-US" altLang="en-US">
                <a:latin typeface="Arial" panose="020B0604020202020204" pitchFamily="34" charset="0"/>
                <a:cs typeface="Times New Roman" panose="02020603050405020304" pitchFamily="18" charset="0"/>
              </a:rPr>
              <a:t>The Additional Information Section of the Case Entry Protocol defines NOT BREATHING and INEFFECTIVE BREATHING situations for the EMD. Whenever a caller tells the EMD that the patient is not breathing or the caller makes an “ineffective breathing statement” the EMD tells the caller, “Stay on the line, I’m sending help.</a:t>
            </a:r>
          </a:p>
          <a:p>
            <a:pPr eaLnBrk="1" hangingPunct="1">
              <a:spcBef>
                <a:spcPct val="0"/>
              </a:spcBef>
            </a:pPr>
            <a:r>
              <a:rPr lang="en-US" altLang="en-US" b="1">
                <a:latin typeface="Arial" panose="020B0604020202020204" pitchFamily="34" charset="0"/>
                <a:cs typeface="Times New Roman" panose="02020603050405020304" pitchFamily="18" charset="0"/>
              </a:rPr>
              <a:t> </a:t>
            </a:r>
          </a:p>
          <a:p>
            <a:pPr eaLnBrk="1" hangingPunct="1">
              <a:spcBef>
                <a:spcPct val="0"/>
              </a:spcBef>
            </a:pPr>
            <a:r>
              <a:rPr lang="en-US" altLang="en-US">
                <a:latin typeface="Arial" panose="020B0604020202020204" pitchFamily="34" charset="0"/>
                <a:cs typeface="Times New Roman" panose="02020603050405020304" pitchFamily="18" charset="0"/>
              </a:rPr>
              <a:t>6 protocols have an ECHO determinant level. Except for Protocol 9, ECHO is limited to only one dispatch code (?-E-1) per protocol. Explain that a response is only coded as an ECHO for immediate dispatches out of Case Entry. Direct the students’ attention to each of the “purple-tabbed” protocols. Note that except for Protocol 9, the dispatch code for each purple-tabbed protocol is “ECHO-1” (2-E-1, 6-E-1, 11-E-1, 15-E-1 and 31-E-1). This simplifies ECHO coding for the EMD.</a:t>
            </a:r>
          </a:p>
          <a:p>
            <a:pPr eaLnBrk="1" hangingPunct="1">
              <a:spcBef>
                <a:spcPct val="0"/>
              </a:spcBef>
            </a:pPr>
            <a:endParaRPr lang="en-US" altLang="en-US">
              <a:latin typeface="Arial" panose="020B0604020202020204" pitchFamily="34" charset="0"/>
              <a:cs typeface="Times New Roman" panose="02020603050405020304" pitchFamily="18" charset="0"/>
            </a:endParaRPr>
          </a:p>
          <a:p>
            <a:pPr eaLnBrk="1" hangingPunct="1">
              <a:spcBef>
                <a:spcPct val="0"/>
              </a:spcBef>
            </a:pPr>
            <a:endParaRPr lang="en-US" altLang="en-US">
              <a:latin typeface="Arial" panose="020B0604020202020204" pitchFamily="34" charset="0"/>
              <a:cs typeface="Times New Roman" panose="02020603050405020304" pitchFamily="18" charset="0"/>
            </a:endParaRPr>
          </a:p>
          <a:p>
            <a:pPr eaLnBrk="1" hangingPunct="1">
              <a:spcBef>
                <a:spcPct val="0"/>
              </a:spcBef>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a:extLst>
              <a:ext uri="{FF2B5EF4-FFF2-40B4-BE49-F238E27FC236}">
                <a16:creationId xmlns:a16="http://schemas.microsoft.com/office/drawing/2014/main" id="{1EAC0CD8-AE43-6875-8093-D7B514DD0C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1187B70-D479-DC41-8F54-E88DDB8C396A}"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
        <p:nvSpPr>
          <p:cNvPr id="55299" name="Rectangle 2">
            <a:extLst>
              <a:ext uri="{FF2B5EF4-FFF2-40B4-BE49-F238E27FC236}">
                <a16:creationId xmlns:a16="http://schemas.microsoft.com/office/drawing/2014/main" id="{D0654621-14F6-6923-10A3-8B1411393BA7}"/>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5300" name="Rectangle 3">
            <a:extLst>
              <a:ext uri="{FF2B5EF4-FFF2-40B4-BE49-F238E27FC236}">
                <a16:creationId xmlns:a16="http://schemas.microsoft.com/office/drawing/2014/main" id="{080A925F-8458-0339-8A3D-5C0718C9D40B}"/>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5301" name="Rectangle 4">
            <a:extLst>
              <a:ext uri="{FF2B5EF4-FFF2-40B4-BE49-F238E27FC236}">
                <a16:creationId xmlns:a16="http://schemas.microsoft.com/office/drawing/2014/main" id="{D6E7CF8C-EB25-5AE2-6A43-E71FDF774523}"/>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5302" name="Rectangle 5">
            <a:extLst>
              <a:ext uri="{FF2B5EF4-FFF2-40B4-BE49-F238E27FC236}">
                <a16:creationId xmlns:a16="http://schemas.microsoft.com/office/drawing/2014/main" id="{B8A03E4B-A53B-BECF-1F02-0578472DA465}"/>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3" name="Rectangle 6">
            <a:extLst>
              <a:ext uri="{FF2B5EF4-FFF2-40B4-BE49-F238E27FC236}">
                <a16:creationId xmlns:a16="http://schemas.microsoft.com/office/drawing/2014/main" id="{B8EA628C-45E1-5141-EB54-CD2226941A3D}"/>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rPr>
              <a:t>Use this slide to address the issue that the EMD interrogation “takes too long.”  The protocols are designed to be accomplished in 60 seconds or less. In the worst of cases the dispatch is made within the first 20-30 seconds of the 9-1-1 call.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a:extLst>
              <a:ext uri="{FF2B5EF4-FFF2-40B4-BE49-F238E27FC236}">
                <a16:creationId xmlns:a16="http://schemas.microsoft.com/office/drawing/2014/main" id="{430AEA6C-00E3-6A89-DD70-027B87730B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982FF7-44B4-8B45-B4A2-F506EECB7B2A}" type="slidenum">
              <a:rPr lang="en-US" altLang="en-US">
                <a:latin typeface="Calibri" panose="020F0502020204030204" pitchFamily="34" charset="0"/>
              </a:rPr>
              <a:pPr eaLnBrk="1" hangingPunct="1"/>
              <a:t>16</a:t>
            </a:fld>
            <a:endParaRPr lang="en-US" altLang="en-US">
              <a:latin typeface="Calibri" panose="020F0502020204030204" pitchFamily="34" charset="0"/>
            </a:endParaRPr>
          </a:p>
        </p:txBody>
      </p:sp>
      <p:sp>
        <p:nvSpPr>
          <p:cNvPr id="56323" name="Rectangle 2">
            <a:extLst>
              <a:ext uri="{FF2B5EF4-FFF2-40B4-BE49-F238E27FC236}">
                <a16:creationId xmlns:a16="http://schemas.microsoft.com/office/drawing/2014/main" id="{F1E2750A-DD80-FCA2-6736-6D7EB1EDBAB2}"/>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6324" name="Rectangle 3">
            <a:extLst>
              <a:ext uri="{FF2B5EF4-FFF2-40B4-BE49-F238E27FC236}">
                <a16:creationId xmlns:a16="http://schemas.microsoft.com/office/drawing/2014/main" id="{BE426891-9FE8-2040-3AF8-51C55DF6E270}"/>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6325" name="Rectangle 4">
            <a:extLst>
              <a:ext uri="{FF2B5EF4-FFF2-40B4-BE49-F238E27FC236}">
                <a16:creationId xmlns:a16="http://schemas.microsoft.com/office/drawing/2014/main" id="{6BD14A90-1ADB-E793-DE50-E44446D573CC}"/>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6326" name="Rectangle 5">
            <a:extLst>
              <a:ext uri="{FF2B5EF4-FFF2-40B4-BE49-F238E27FC236}">
                <a16:creationId xmlns:a16="http://schemas.microsoft.com/office/drawing/2014/main" id="{1FDD1815-9D9F-CB6E-2202-EEA217EB1348}"/>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7" name="Rectangle 6">
            <a:extLst>
              <a:ext uri="{FF2B5EF4-FFF2-40B4-BE49-F238E27FC236}">
                <a16:creationId xmlns:a16="http://schemas.microsoft.com/office/drawing/2014/main" id="{C2005D66-21A4-7613-D4C3-5D5CAEBD450E}"/>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rPr>
              <a:t>Protocol Overview</a:t>
            </a:r>
          </a:p>
          <a:p>
            <a:pPr eaLnBrk="1" hangingPunct="1">
              <a:spcBef>
                <a:spcPct val="0"/>
              </a:spcBef>
            </a:pPr>
            <a:r>
              <a:rPr lang="en-US" altLang="en-US">
                <a:latin typeface="Arial" panose="020B0604020202020204" pitchFamily="34" charset="0"/>
              </a:rPr>
              <a:t>Hand out the protocols. Briefly overview the protocol set by showing the students the four primary components:</a:t>
            </a:r>
          </a:p>
          <a:p>
            <a:pPr eaLnBrk="1" hangingPunct="1">
              <a:spcBef>
                <a:spcPct val="0"/>
              </a:spcBef>
              <a:buFontTx/>
              <a:buChar char="•"/>
            </a:pPr>
            <a:r>
              <a:rPr lang="en-US" altLang="en-US">
                <a:latin typeface="Arial" panose="020B0604020202020204" pitchFamily="34" charset="0"/>
              </a:rPr>
              <a:t>  Case Entry</a:t>
            </a:r>
          </a:p>
          <a:p>
            <a:pPr eaLnBrk="1" hangingPunct="1">
              <a:spcBef>
                <a:spcPct val="0"/>
              </a:spcBef>
              <a:buFontTx/>
              <a:buChar char="•"/>
            </a:pPr>
            <a:r>
              <a:rPr lang="en-US" altLang="en-US">
                <a:latin typeface="Arial" panose="020B0604020202020204" pitchFamily="34" charset="0"/>
              </a:rPr>
              <a:t>  Chief Complaint Protocols</a:t>
            </a:r>
          </a:p>
          <a:p>
            <a:pPr eaLnBrk="1" hangingPunct="1">
              <a:spcBef>
                <a:spcPct val="0"/>
              </a:spcBef>
              <a:buFontTx/>
              <a:buChar char="•"/>
            </a:pPr>
            <a:r>
              <a:rPr lang="en-US" altLang="en-US">
                <a:latin typeface="Arial" panose="020B0604020202020204" pitchFamily="34" charset="0"/>
              </a:rPr>
              <a:t>  Pre-Arrival Protocols</a:t>
            </a:r>
          </a:p>
          <a:p>
            <a:pPr eaLnBrk="1" hangingPunct="1">
              <a:spcBef>
                <a:spcPct val="0"/>
              </a:spcBef>
              <a:buFontTx/>
              <a:buChar char="•"/>
            </a:pPr>
            <a:r>
              <a:rPr lang="en-US" altLang="en-US">
                <a:latin typeface="Arial" panose="020B0604020202020204" pitchFamily="34" charset="0"/>
              </a:rPr>
              <a:t>  Case Exit Protocol</a:t>
            </a:r>
            <a:endParaRPr lang="en-US" altLang="en-US" b="1">
              <a:latin typeface="Arial" panose="020B0604020202020204" pitchFamily="34" charset="0"/>
            </a:endParaRPr>
          </a:p>
          <a:p>
            <a:pPr eaLnBrk="1" hangingPunct="1">
              <a:spcBef>
                <a:spcPct val="0"/>
              </a:spcBef>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a:extLst>
              <a:ext uri="{FF2B5EF4-FFF2-40B4-BE49-F238E27FC236}">
                <a16:creationId xmlns:a16="http://schemas.microsoft.com/office/drawing/2014/main" id="{0F29A7BD-648B-9396-54C3-73F6105DF0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7566A9-2255-A54D-8D02-FFDAD0FBD2B0}" type="slidenum">
              <a:rPr lang="en-US" altLang="en-US">
                <a:latin typeface="Calibri" panose="020F0502020204030204" pitchFamily="34" charset="0"/>
              </a:rPr>
              <a:pPr eaLnBrk="1" hangingPunct="1"/>
              <a:t>17</a:t>
            </a:fld>
            <a:endParaRPr lang="en-US" altLang="en-US">
              <a:latin typeface="Calibri" panose="020F0502020204030204" pitchFamily="34" charset="0"/>
            </a:endParaRPr>
          </a:p>
        </p:txBody>
      </p:sp>
      <p:sp>
        <p:nvSpPr>
          <p:cNvPr id="57347" name="Rectangle 2">
            <a:extLst>
              <a:ext uri="{FF2B5EF4-FFF2-40B4-BE49-F238E27FC236}">
                <a16:creationId xmlns:a16="http://schemas.microsoft.com/office/drawing/2014/main" id="{B09A588A-C053-15A2-3339-2B34617A1C0F}"/>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7348" name="Rectangle 3">
            <a:extLst>
              <a:ext uri="{FF2B5EF4-FFF2-40B4-BE49-F238E27FC236}">
                <a16:creationId xmlns:a16="http://schemas.microsoft.com/office/drawing/2014/main" id="{25C84B45-22D7-E2BE-EAA9-3B568D411C9F}"/>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7349" name="Rectangle 4">
            <a:extLst>
              <a:ext uri="{FF2B5EF4-FFF2-40B4-BE49-F238E27FC236}">
                <a16:creationId xmlns:a16="http://schemas.microsoft.com/office/drawing/2014/main" id="{03A3710A-E348-3E7C-BB09-263BA6D66963}"/>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7350" name="Rectangle 5">
            <a:extLst>
              <a:ext uri="{FF2B5EF4-FFF2-40B4-BE49-F238E27FC236}">
                <a16:creationId xmlns:a16="http://schemas.microsoft.com/office/drawing/2014/main" id="{AA9FD871-2C0B-B296-A9D6-4B7EA4A31C06}"/>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57351" name="Rectangle 6">
            <a:extLst>
              <a:ext uri="{FF2B5EF4-FFF2-40B4-BE49-F238E27FC236}">
                <a16:creationId xmlns:a16="http://schemas.microsoft.com/office/drawing/2014/main" id="{A6C30CB2-98FF-8E01-7764-74EA5CA7A2BA}"/>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rPr>
              <a:t>TP:</a:t>
            </a:r>
            <a:r>
              <a:rPr lang="en-US" altLang="en-US">
                <a:latin typeface="Arial" panose="020B0604020202020204" pitchFamily="34" charset="0"/>
              </a:rPr>
              <a:t> This section of the protocol is the “user-defined” section of the protocol. The system envisions that local response policy planners will “marry” a pre-planned response (BLS, ALS or both) and mode (hot or cold) to every dispatch code in the Protocol set. The wide colored bands with the big letters on the left are “Determinant Levels.” The determinant levels are hierarchical in reverse order.</a:t>
            </a:r>
          </a:p>
          <a:p>
            <a:pPr eaLnBrk="1" hangingPunct="1">
              <a:spcBef>
                <a:spcPct val="0"/>
              </a:spcBef>
            </a:pPr>
            <a:r>
              <a:rPr lang="en-US" altLang="en-US">
                <a:latin typeface="Arial" panose="020B0604020202020204" pitchFamily="34" charset="0"/>
              </a:rPr>
              <a:t>.</a:t>
            </a:r>
          </a:p>
          <a:p>
            <a:pPr eaLnBrk="1" hangingPunct="1">
              <a:spcBef>
                <a:spcPct val="0"/>
              </a:spcBef>
            </a:pP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a:extLst>
              <a:ext uri="{FF2B5EF4-FFF2-40B4-BE49-F238E27FC236}">
                <a16:creationId xmlns:a16="http://schemas.microsoft.com/office/drawing/2014/main" id="{63E8D33F-3201-A1C7-C6C0-20DE84F213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D691A5F-406B-3349-AC35-4295C17FB084}" type="slidenum">
              <a:rPr lang="en-US" altLang="en-US">
                <a:latin typeface="Calibri" panose="020F0502020204030204" pitchFamily="34" charset="0"/>
              </a:rPr>
              <a:pPr eaLnBrk="1" hangingPunct="1"/>
              <a:t>18</a:t>
            </a:fld>
            <a:endParaRPr lang="en-US" altLang="en-US">
              <a:latin typeface="Calibri" panose="020F0502020204030204" pitchFamily="34" charset="0"/>
            </a:endParaRPr>
          </a:p>
        </p:txBody>
      </p:sp>
      <p:sp>
        <p:nvSpPr>
          <p:cNvPr id="58371" name="Rectangle 2">
            <a:extLst>
              <a:ext uri="{FF2B5EF4-FFF2-40B4-BE49-F238E27FC236}">
                <a16:creationId xmlns:a16="http://schemas.microsoft.com/office/drawing/2014/main" id="{B17A2573-1308-46D4-ACD1-ABE71224155A}"/>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8372" name="Rectangle 3">
            <a:extLst>
              <a:ext uri="{FF2B5EF4-FFF2-40B4-BE49-F238E27FC236}">
                <a16:creationId xmlns:a16="http://schemas.microsoft.com/office/drawing/2014/main" id="{34C68FB0-14B6-EE0C-B692-C5978FAC961A}"/>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8373" name="Rectangle 4">
            <a:extLst>
              <a:ext uri="{FF2B5EF4-FFF2-40B4-BE49-F238E27FC236}">
                <a16:creationId xmlns:a16="http://schemas.microsoft.com/office/drawing/2014/main" id="{A8B54438-53FF-09DF-012F-1655576BE59D}"/>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8374" name="Rectangle 5">
            <a:extLst>
              <a:ext uri="{FF2B5EF4-FFF2-40B4-BE49-F238E27FC236}">
                <a16:creationId xmlns:a16="http://schemas.microsoft.com/office/drawing/2014/main" id="{AE9E2889-4F9A-5BDF-773E-3C8C0277CC7E}"/>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5" name="Rectangle 6">
            <a:extLst>
              <a:ext uri="{FF2B5EF4-FFF2-40B4-BE49-F238E27FC236}">
                <a16:creationId xmlns:a16="http://schemas.microsoft.com/office/drawing/2014/main" id="{C65200E2-8238-50D4-0BEE-4336BBF8C12F}"/>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rPr>
              <a:t>Determinant Descriptors</a:t>
            </a: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Each determinant descriptor relates directly to a key question asked by the EMD on a particular protocol. Key questions are designed to elicit yes or no answer from the caller.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FDE854EB-E84D-F011-1BA4-584D6D3D4B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CD0B25-DAD6-2743-8294-9B7EB3C9C920}" type="slidenum">
              <a:rPr lang="en-US" altLang="en-US">
                <a:latin typeface="Calibri" panose="020F0502020204030204" pitchFamily="34" charset="0"/>
              </a:rPr>
              <a:pPr eaLnBrk="1" hangingPunct="1"/>
              <a:t>19</a:t>
            </a:fld>
            <a:endParaRPr lang="en-US" altLang="en-US">
              <a:latin typeface="Calibri" panose="020F0502020204030204" pitchFamily="34" charset="0"/>
            </a:endParaRPr>
          </a:p>
        </p:txBody>
      </p:sp>
      <p:sp>
        <p:nvSpPr>
          <p:cNvPr id="59395" name="Rectangle 2">
            <a:extLst>
              <a:ext uri="{FF2B5EF4-FFF2-40B4-BE49-F238E27FC236}">
                <a16:creationId xmlns:a16="http://schemas.microsoft.com/office/drawing/2014/main" id="{5823D355-4EDD-E8A3-9D71-72CD34C930DF}"/>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9396" name="Rectangle 3">
            <a:extLst>
              <a:ext uri="{FF2B5EF4-FFF2-40B4-BE49-F238E27FC236}">
                <a16:creationId xmlns:a16="http://schemas.microsoft.com/office/drawing/2014/main" id="{9FC79D21-5BA0-1C6F-8E53-EEBA2E95AE3C}"/>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9397" name="Rectangle 4">
            <a:extLst>
              <a:ext uri="{FF2B5EF4-FFF2-40B4-BE49-F238E27FC236}">
                <a16:creationId xmlns:a16="http://schemas.microsoft.com/office/drawing/2014/main" id="{3DBFD8AD-EB0F-FECB-FED5-E73F246E9BC8}"/>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59398" name="Rectangle 5">
            <a:extLst>
              <a:ext uri="{FF2B5EF4-FFF2-40B4-BE49-F238E27FC236}">
                <a16:creationId xmlns:a16="http://schemas.microsoft.com/office/drawing/2014/main" id="{14A72FF3-89EE-DD11-F42A-A69BDD3D3C82}"/>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9" name="Rectangle 6">
            <a:extLst>
              <a:ext uri="{FF2B5EF4-FFF2-40B4-BE49-F238E27FC236}">
                <a16:creationId xmlns:a16="http://schemas.microsoft.com/office/drawing/2014/main" id="{4B45690E-F0D3-678C-DD25-28F2AEA84100}"/>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cs typeface="Times New Roman" panose="02020603050405020304" pitchFamily="18" charset="0"/>
              </a:rPr>
              <a:t>Determinant descriptors are the numbers followed by words within each determinant level. Each determinant descriptor relates directly to a key question that is asked on a particular protocol. This slide sets the stage for the exercise contained in the next slide.</a:t>
            </a:r>
          </a:p>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2906B74-CD69-07F5-F741-7E1EA2CF57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514307D-0AB4-1F45-8518-BAA865A5D0D8}"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
        <p:nvSpPr>
          <p:cNvPr id="41987" name="Rectangle 2">
            <a:extLst>
              <a:ext uri="{FF2B5EF4-FFF2-40B4-BE49-F238E27FC236}">
                <a16:creationId xmlns:a16="http://schemas.microsoft.com/office/drawing/2014/main" id="{DB830BB8-E375-66F0-D4ED-31F94C58885B}"/>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1988" name="Rectangle 4">
            <a:extLst>
              <a:ext uri="{FF2B5EF4-FFF2-40B4-BE49-F238E27FC236}">
                <a16:creationId xmlns:a16="http://schemas.microsoft.com/office/drawing/2014/main" id="{38C109E0-D102-8179-AD1B-9882C8E51F2C}"/>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1989" name="Rectangle 5">
            <a:extLst>
              <a:ext uri="{FF2B5EF4-FFF2-40B4-BE49-F238E27FC236}">
                <a16:creationId xmlns:a16="http://schemas.microsoft.com/office/drawing/2014/main" id="{DB7FB937-A41E-E568-2C27-8A74E1184989}"/>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1990" name="Rectangle 6">
            <a:extLst>
              <a:ext uri="{FF2B5EF4-FFF2-40B4-BE49-F238E27FC236}">
                <a16:creationId xmlns:a16="http://schemas.microsoft.com/office/drawing/2014/main" id="{53236435-BA9B-9DBE-3E9B-7325830E7A9F}"/>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41991" name="Rectangle 7">
            <a:extLst>
              <a:ext uri="{FF2B5EF4-FFF2-40B4-BE49-F238E27FC236}">
                <a16:creationId xmlns:a16="http://schemas.microsoft.com/office/drawing/2014/main" id="{EE455367-9069-D6CB-F07D-D27D697E73F9}"/>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t>*The MPDS anticipates that local EMS response policy planners (i.e. police chief, fire chief, ambulance service chief, volunteer chief, 9-1-1 director), as a group, will marry a pre-planned response (ALS, BLS or both) and mode (emergency or non-emergency) to every dispatch code in the protocol set.</a:t>
            </a:r>
          </a:p>
          <a:p>
            <a:pPr eaLnBrk="1" hangingPunct="1">
              <a:spcBef>
                <a:spcPct val="0"/>
              </a:spcBef>
            </a:pPr>
            <a:endParaRPr lang="en-US" altLang="en-US"/>
          </a:p>
          <a:p>
            <a:pPr eaLnBrk="1" hangingPunct="1">
              <a:spcBef>
                <a:spcPct val="0"/>
              </a:spcBef>
            </a:pPr>
            <a:r>
              <a:rPr lang="en-US" altLang="en-US"/>
              <a:t>*The dispatch code communicates to EMS responders the chief complaint and the level of urgency of the response in a concise way.</a:t>
            </a:r>
          </a:p>
          <a:p>
            <a:pPr eaLnBrk="1" hangingPunct="1">
              <a:spcBef>
                <a:spcPct val="0"/>
              </a:spcBef>
            </a:pPr>
            <a:endParaRPr lang="en-US" altLang="en-US"/>
          </a:p>
          <a:p>
            <a:pPr eaLnBrk="1" hangingPunct="1">
              <a:spcBef>
                <a:spcPct val="0"/>
              </a:spcBef>
            </a:pPr>
            <a:r>
              <a:rPr lang="en-US" altLang="en-US"/>
              <a:t>*The dispatch code allows medical dispatch case reviewers to objectively determine if the EMD actively listened to the answers to the questions asked and acted on the answers appropriately. If the EMD doesn’t pay close attention to the answers to the questions asked he/she will not code the case correctly.</a:t>
            </a:r>
          </a:p>
          <a:p>
            <a:pPr eaLnBrk="1" hangingPunct="1">
              <a:spcBef>
                <a:spcPct val="0"/>
              </a:spcBef>
            </a:pPr>
            <a:endParaRPr lang="en-US" altLang="en-US"/>
          </a:p>
          <a:p>
            <a:pPr eaLnBrk="1" hangingPunct="1">
              <a:spcBef>
                <a:spcPct val="0"/>
              </a:spcBef>
            </a:pPr>
            <a:r>
              <a:rPr lang="en-US" altLang="en-US"/>
              <a:t>*Local EMS managers can use MPDS coding data to determine the frequency and urgency level of the chief complaints in the protocol set.</a:t>
            </a:r>
          </a:p>
          <a:p>
            <a:pPr eaLnBrk="1" hangingPunct="1">
              <a:spcBef>
                <a:spcPct val="0"/>
              </a:spcBef>
            </a:pPr>
            <a:endParaRPr lang="en-US" altLang="en-US"/>
          </a:p>
          <a:p>
            <a:pPr eaLnBrk="1" hangingPunct="1">
              <a:spcBef>
                <a:spcPct val="0"/>
              </a:spcBef>
            </a:pPr>
            <a:r>
              <a:rPr lang="en-US" altLang="en-US"/>
              <a:t>*Retrospective comparison of MPDS coding data with EMS pre-hospital patient care records can assist local response planners in determining whether pre-planned responses are correct (i.e. over triage or under triage … sending too much or not enough).</a:t>
            </a:r>
          </a:p>
          <a:p>
            <a:pPr eaLnBrk="1" hangingPunct="1">
              <a:spcBef>
                <a:spcPct val="0"/>
              </a:spcBef>
            </a:pPr>
            <a:endParaRPr lang="en-US" altLang="en-US"/>
          </a:p>
          <a:p>
            <a:pPr eaLnBrk="1" hangingPunct="1">
              <a:spcBef>
                <a:spcPct val="0"/>
              </a:spcBef>
            </a:pPr>
            <a:r>
              <a:rPr lang="en-US" altLang="en-US"/>
              <a:t>*MPDS coding data provides for clinical research into how patients with specific chief complaints manifest specific priority symptoms at the point of contact with the emergency care system. In addition, the coding system provides for comparative studies between EMS jurisdictions, between states and between countries.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a:extLst>
              <a:ext uri="{FF2B5EF4-FFF2-40B4-BE49-F238E27FC236}">
                <a16:creationId xmlns:a16="http://schemas.microsoft.com/office/drawing/2014/main" id="{6F24DDCD-7319-CEB2-8767-283CFCD98D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199B3E-9094-7B41-8C1A-5E382E209D21}" type="slidenum">
              <a:rPr lang="en-US" altLang="en-US">
                <a:latin typeface="Calibri" panose="020F0502020204030204" pitchFamily="34" charset="0"/>
              </a:rPr>
              <a:pPr eaLnBrk="1" hangingPunct="1"/>
              <a:t>20</a:t>
            </a:fld>
            <a:endParaRPr lang="en-US" altLang="en-US">
              <a:latin typeface="Calibri" panose="020F0502020204030204" pitchFamily="34" charset="0"/>
            </a:endParaRPr>
          </a:p>
        </p:txBody>
      </p:sp>
      <p:sp>
        <p:nvSpPr>
          <p:cNvPr id="60419" name="Rectangle 2">
            <a:extLst>
              <a:ext uri="{FF2B5EF4-FFF2-40B4-BE49-F238E27FC236}">
                <a16:creationId xmlns:a16="http://schemas.microsoft.com/office/drawing/2014/main" id="{FAD7D26E-A5C3-7A72-44EB-CF6B1D6EE6CC}"/>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0420" name="Rectangle 3">
            <a:extLst>
              <a:ext uri="{FF2B5EF4-FFF2-40B4-BE49-F238E27FC236}">
                <a16:creationId xmlns:a16="http://schemas.microsoft.com/office/drawing/2014/main" id="{8C3F9532-257A-BDBD-3B27-567BAA2ACED9}"/>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0421" name="Rectangle 4">
            <a:extLst>
              <a:ext uri="{FF2B5EF4-FFF2-40B4-BE49-F238E27FC236}">
                <a16:creationId xmlns:a16="http://schemas.microsoft.com/office/drawing/2014/main" id="{7A4CF34F-C3AC-7E2F-D5C1-F99A8E5AC1B2}"/>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0422" name="Rectangle 5">
            <a:extLst>
              <a:ext uri="{FF2B5EF4-FFF2-40B4-BE49-F238E27FC236}">
                <a16:creationId xmlns:a16="http://schemas.microsoft.com/office/drawing/2014/main" id="{A812628F-1189-79F8-3582-A81E7E557983}"/>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3" name="Rectangle 6">
            <a:extLst>
              <a:ext uri="{FF2B5EF4-FFF2-40B4-BE49-F238E27FC236}">
                <a16:creationId xmlns:a16="http://schemas.microsoft.com/office/drawing/2014/main" id="{CD49CCD8-4E17-19BB-3866-F3A114E90D2E}"/>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rPr>
              <a:t>This slide sets the stage for the next slide.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6C77CD4A-2EF4-8CA0-A1C4-1E13B8C65A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4B0A37-C27F-0541-9BC2-4AE91A7C733D}"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
        <p:nvSpPr>
          <p:cNvPr id="61443" name="Rectangle 2">
            <a:extLst>
              <a:ext uri="{FF2B5EF4-FFF2-40B4-BE49-F238E27FC236}">
                <a16:creationId xmlns:a16="http://schemas.microsoft.com/office/drawing/2014/main" id="{F5B2517F-A013-E882-DF89-B6987A6521A2}"/>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1444" name="Rectangle 3">
            <a:extLst>
              <a:ext uri="{FF2B5EF4-FFF2-40B4-BE49-F238E27FC236}">
                <a16:creationId xmlns:a16="http://schemas.microsoft.com/office/drawing/2014/main" id="{C74D53A4-8A8C-EE57-E239-3D82E7A91161}"/>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1445" name="Rectangle 4">
            <a:extLst>
              <a:ext uri="{FF2B5EF4-FFF2-40B4-BE49-F238E27FC236}">
                <a16:creationId xmlns:a16="http://schemas.microsoft.com/office/drawing/2014/main" id="{ADA19993-0989-437E-6392-73ABB2E9F8F0}"/>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1446" name="Rectangle 5">
            <a:extLst>
              <a:ext uri="{FF2B5EF4-FFF2-40B4-BE49-F238E27FC236}">
                <a16:creationId xmlns:a16="http://schemas.microsoft.com/office/drawing/2014/main" id="{A8A08C17-4935-A78E-2A80-22F9DDA84C13}"/>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5" name="Rectangle 6">
            <a:extLst>
              <a:ext uri="{FF2B5EF4-FFF2-40B4-BE49-F238E27FC236}">
                <a16:creationId xmlns:a16="http://schemas.microsoft.com/office/drawing/2014/main" id="{93F1B53D-457A-B9D0-4F0A-226A258A1564}"/>
              </a:ext>
            </a:extLst>
          </p:cNvPr>
          <p:cNvSpPr>
            <a:spLocks noGrp="1" noChangeArrowheads="1"/>
          </p:cNvSpPr>
          <p:nvPr>
            <p:ph type="body" idx="1"/>
          </p:nvPr>
        </p:nvSpPr>
        <p:spPr>
          <a:xfrm>
            <a:off x="909638" y="4343400"/>
            <a:ext cx="5038725" cy="4114800"/>
          </a:xfrm>
          <a:prstGeom prst="rect">
            <a:avLst/>
          </a:prstGeom>
          <a:ln/>
        </p:spPr>
        <p:txBody>
          <a:bodyPr lIns="91651" tIns="45021" rIns="91651" bIns="45021"/>
          <a:lstStyle/>
          <a:p>
            <a:pPr eaLnBrk="1" fontAlgn="auto" hangingPunct="1">
              <a:spcBef>
                <a:spcPts val="0"/>
              </a:spcBef>
              <a:spcAft>
                <a:spcPts val="0"/>
              </a:spcAft>
              <a:defRPr/>
            </a:pPr>
            <a:r>
              <a:rPr lang="en-US" altLang="en-US" dirty="0">
                <a:latin typeface="Arial" charset="0"/>
              </a:rPr>
              <a:t>Take the participants through a simulated 9-1-1 call where a second party caller says that his 42 year old wife has a bad headache. During Case Entry the caller says that his wife is awake and is breathing. The interrogation then continues on Protocol 18.</a:t>
            </a:r>
          </a:p>
          <a:p>
            <a:pPr eaLnBrk="1" fontAlgn="auto" hangingPunct="1">
              <a:spcBef>
                <a:spcPts val="0"/>
              </a:spcBef>
              <a:spcAft>
                <a:spcPts val="0"/>
              </a:spcAft>
              <a:defRPr/>
            </a:pPr>
            <a:endParaRPr lang="en-US" altLang="en-US" dirty="0">
              <a:latin typeface="Arial" charset="0"/>
            </a:endParaRPr>
          </a:p>
          <a:p>
            <a:pPr marL="228600" indent="-228600" eaLnBrk="1" fontAlgn="auto" hangingPunct="1">
              <a:spcBef>
                <a:spcPts val="0"/>
              </a:spcBef>
              <a:spcAft>
                <a:spcPts val="0"/>
              </a:spcAft>
              <a:buFontTx/>
              <a:buAutoNum type="arabicPeriod"/>
              <a:defRPr/>
            </a:pPr>
            <a:r>
              <a:rPr lang="en-US" altLang="en-US" dirty="0">
                <a:latin typeface="Arial" charset="0"/>
              </a:rPr>
              <a:t>Is she completely alert? Yes</a:t>
            </a:r>
          </a:p>
          <a:p>
            <a:pPr marL="228600" indent="-228600" eaLnBrk="1" fontAlgn="auto" hangingPunct="1">
              <a:spcBef>
                <a:spcPts val="0"/>
              </a:spcBef>
              <a:spcAft>
                <a:spcPts val="0"/>
              </a:spcAft>
              <a:buFontTx/>
              <a:buAutoNum type="arabicPeriod"/>
              <a:defRPr/>
            </a:pPr>
            <a:r>
              <a:rPr lang="en-US" altLang="en-US" dirty="0">
                <a:latin typeface="Arial" charset="0"/>
              </a:rPr>
              <a:t>Is she breathing normally? Yes</a:t>
            </a:r>
          </a:p>
          <a:p>
            <a:pPr marL="228600" indent="-228600" eaLnBrk="1" fontAlgn="auto" hangingPunct="1">
              <a:spcBef>
                <a:spcPts val="0"/>
              </a:spcBef>
              <a:spcAft>
                <a:spcPts val="0"/>
              </a:spcAft>
              <a:buFontTx/>
              <a:buAutoNum type="arabicPeriod"/>
              <a:defRPr/>
            </a:pPr>
            <a:r>
              <a:rPr lang="en-US" altLang="en-US" dirty="0">
                <a:latin typeface="Arial" charset="0"/>
              </a:rPr>
              <a:t>Is she able to talk normally? No … I can hardly understand her.</a:t>
            </a:r>
          </a:p>
          <a:p>
            <a:pPr marL="228600" indent="-228600" eaLnBrk="1" fontAlgn="auto" hangingPunct="1">
              <a:spcBef>
                <a:spcPts val="0"/>
              </a:spcBef>
              <a:spcAft>
                <a:spcPts val="0"/>
              </a:spcAft>
              <a:buFontTx/>
              <a:buAutoNum type="arabicPeriod"/>
              <a:defRPr/>
            </a:pPr>
            <a:r>
              <a:rPr lang="en-US" altLang="en-US" dirty="0">
                <a:latin typeface="Arial" charset="0"/>
              </a:rPr>
              <a:t>Was there a sudden onset of severe pain? I don’t know.</a:t>
            </a:r>
          </a:p>
          <a:p>
            <a:pPr marL="228600" indent="-228600" eaLnBrk="1" fontAlgn="auto" hangingPunct="1">
              <a:spcBef>
                <a:spcPts val="0"/>
              </a:spcBef>
              <a:spcAft>
                <a:spcPts val="0"/>
              </a:spcAft>
              <a:buFontTx/>
              <a:buAutoNum type="arabicPeriod"/>
              <a:defRPr/>
            </a:pPr>
            <a:r>
              <a:rPr lang="en-US" altLang="en-US" dirty="0">
                <a:latin typeface="Arial" charset="0"/>
              </a:rPr>
              <a:t>Does she have any numbness or paralysis? No</a:t>
            </a:r>
          </a:p>
          <a:p>
            <a:pPr marL="228600" indent="-228600" eaLnBrk="1" fontAlgn="auto" hangingPunct="1">
              <a:spcBef>
                <a:spcPts val="0"/>
              </a:spcBef>
              <a:spcAft>
                <a:spcPts val="0"/>
              </a:spcAft>
              <a:buFontTx/>
              <a:buAutoNum type="arabicPeriod"/>
              <a:defRPr/>
            </a:pPr>
            <a:r>
              <a:rPr lang="en-US" altLang="en-US" dirty="0">
                <a:latin typeface="Arial" charset="0"/>
              </a:rPr>
              <a:t>Has she had a recent change in behavior? No</a:t>
            </a:r>
          </a:p>
          <a:p>
            <a:pPr marL="228600" indent="-228600" eaLnBrk="1" fontAlgn="auto" hangingPunct="1">
              <a:spcBef>
                <a:spcPts val="0"/>
              </a:spcBef>
              <a:spcAft>
                <a:spcPts val="0"/>
              </a:spcAft>
              <a:buFontTx/>
              <a:buAutoNum type="arabicPeriod"/>
              <a:defRPr/>
            </a:pPr>
            <a:endParaRPr lang="en-US" altLang="en-US" dirty="0">
              <a:latin typeface="Arial" charset="0"/>
            </a:endParaRPr>
          </a:p>
          <a:p>
            <a:pPr eaLnBrk="1" fontAlgn="auto" hangingPunct="1">
              <a:spcBef>
                <a:spcPts val="0"/>
              </a:spcBef>
              <a:spcAft>
                <a:spcPts val="0"/>
              </a:spcAft>
              <a:defRPr/>
            </a:pPr>
            <a:r>
              <a:rPr lang="en-US" altLang="en-US" dirty="0">
                <a:latin typeface="Arial" charset="0"/>
              </a:rPr>
              <a:t>Point out that the highest determinant level and descriptor that applies is the C-3 descriptor and the resulting dispatch code is 18-C-3.</a:t>
            </a:r>
          </a:p>
          <a:p>
            <a:pPr eaLnBrk="1" fontAlgn="auto" hangingPunct="1">
              <a:spcBef>
                <a:spcPts val="0"/>
              </a:spcBef>
              <a:spcAft>
                <a:spcPts val="0"/>
              </a:spcAft>
              <a:defRPr/>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a:extLst>
              <a:ext uri="{FF2B5EF4-FFF2-40B4-BE49-F238E27FC236}">
                <a16:creationId xmlns:a16="http://schemas.microsoft.com/office/drawing/2014/main" id="{26ECF201-FA3D-9DF6-45CC-98A58A0DD9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7493DF-4402-A54B-B381-D5EF2A62E83A}"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
        <p:nvSpPr>
          <p:cNvPr id="62467" name="Rectangle 2">
            <a:extLst>
              <a:ext uri="{FF2B5EF4-FFF2-40B4-BE49-F238E27FC236}">
                <a16:creationId xmlns:a16="http://schemas.microsoft.com/office/drawing/2014/main" id="{D9A651EF-FAE3-D33A-48F9-F646F6019552}"/>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2468" name="Rectangle 3">
            <a:extLst>
              <a:ext uri="{FF2B5EF4-FFF2-40B4-BE49-F238E27FC236}">
                <a16:creationId xmlns:a16="http://schemas.microsoft.com/office/drawing/2014/main" id="{358FF5F8-C0AD-70AA-3844-44A6008A7125}"/>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2469" name="Rectangle 4">
            <a:extLst>
              <a:ext uri="{FF2B5EF4-FFF2-40B4-BE49-F238E27FC236}">
                <a16:creationId xmlns:a16="http://schemas.microsoft.com/office/drawing/2014/main" id="{D33B5150-0995-99AA-C075-37624B844F4F}"/>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2470" name="Rectangle 5">
            <a:extLst>
              <a:ext uri="{FF2B5EF4-FFF2-40B4-BE49-F238E27FC236}">
                <a16:creationId xmlns:a16="http://schemas.microsoft.com/office/drawing/2014/main" id="{B03F90AE-4247-273A-8925-745A1FC437B8}"/>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71" name="Rectangle 6">
            <a:extLst>
              <a:ext uri="{FF2B5EF4-FFF2-40B4-BE49-F238E27FC236}">
                <a16:creationId xmlns:a16="http://schemas.microsoft.com/office/drawing/2014/main" id="{7EDA1739-6145-5CE3-0B52-31F9E3E90F78}"/>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rPr>
              <a:t>This simulated call demonstrates the use of a suffix. Direct the students’ attention to Protocol 27. Take them through the following scenario starting from Case Entry:</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Okay, tell me exactly what happened. </a:t>
            </a:r>
            <a:r>
              <a:rPr lang="en-US" altLang="en-US" i="1">
                <a:latin typeface="Arial" panose="020B0604020202020204" pitchFamily="34" charset="0"/>
              </a:rPr>
              <a:t>We have a man here that has been stabbed.</a:t>
            </a:r>
          </a:p>
          <a:p>
            <a:pPr eaLnBrk="1" hangingPunct="1">
              <a:spcBef>
                <a:spcPct val="0"/>
              </a:spcBef>
            </a:pPr>
            <a:r>
              <a:rPr lang="en-US" altLang="en-US">
                <a:latin typeface="Arial" panose="020B0604020202020204" pitchFamily="34" charset="0"/>
              </a:rPr>
              <a:t>Are you with him now? </a:t>
            </a:r>
            <a:r>
              <a:rPr lang="en-US" altLang="en-US" i="1">
                <a:latin typeface="Arial" panose="020B0604020202020204" pitchFamily="34" charset="0"/>
              </a:rPr>
              <a:t>Yes</a:t>
            </a:r>
          </a:p>
          <a:p>
            <a:pPr eaLnBrk="1" hangingPunct="1">
              <a:spcBef>
                <a:spcPct val="0"/>
              </a:spcBef>
            </a:pPr>
            <a:r>
              <a:rPr lang="en-US" altLang="en-US">
                <a:latin typeface="Arial" panose="020B0604020202020204" pitchFamily="34" charset="0"/>
              </a:rPr>
              <a:t>How many other people are hurt? </a:t>
            </a:r>
            <a:r>
              <a:rPr lang="en-US" altLang="en-US" i="1">
                <a:latin typeface="Arial" panose="020B0604020202020204" pitchFamily="34" charset="0"/>
              </a:rPr>
              <a:t>Just him.</a:t>
            </a:r>
          </a:p>
          <a:p>
            <a:pPr eaLnBrk="1" hangingPunct="1">
              <a:spcBef>
                <a:spcPct val="0"/>
              </a:spcBef>
            </a:pPr>
            <a:r>
              <a:rPr lang="en-US" altLang="en-US">
                <a:latin typeface="Arial" panose="020B0604020202020204" pitchFamily="34" charset="0"/>
              </a:rPr>
              <a:t>How old is he? </a:t>
            </a:r>
            <a:r>
              <a:rPr lang="en-US" altLang="en-US" i="1">
                <a:latin typeface="Arial" panose="020B0604020202020204" pitchFamily="34" charset="0"/>
              </a:rPr>
              <a:t>23</a:t>
            </a:r>
          </a:p>
          <a:p>
            <a:pPr eaLnBrk="1" hangingPunct="1">
              <a:spcBef>
                <a:spcPct val="0"/>
              </a:spcBef>
            </a:pPr>
            <a:r>
              <a:rPr lang="en-US" altLang="en-US">
                <a:latin typeface="Arial" panose="020B0604020202020204" pitchFamily="34" charset="0"/>
              </a:rPr>
              <a:t>Is he awake? Yes</a:t>
            </a:r>
          </a:p>
          <a:p>
            <a:pPr eaLnBrk="1" hangingPunct="1">
              <a:spcBef>
                <a:spcPct val="0"/>
              </a:spcBef>
            </a:pPr>
            <a:r>
              <a:rPr lang="en-US" altLang="en-US">
                <a:latin typeface="Arial" panose="020B0604020202020204" pitchFamily="34" charset="0"/>
              </a:rPr>
              <a:t>Is he breathing? Yes</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Since the chief complaint is a stabbing and the patient is breathing we interrogate on Protocol 27.</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Is the assailant still nearby? </a:t>
            </a:r>
            <a:r>
              <a:rPr lang="en-US" altLang="en-US" i="1">
                <a:latin typeface="Arial" panose="020B0604020202020204" pitchFamily="34" charset="0"/>
              </a:rPr>
              <a:t>No, he’s gone.</a:t>
            </a:r>
          </a:p>
          <a:p>
            <a:pPr eaLnBrk="1" hangingPunct="1">
              <a:spcBef>
                <a:spcPct val="0"/>
              </a:spcBef>
            </a:pPr>
            <a:r>
              <a:rPr lang="en-US" altLang="en-US">
                <a:latin typeface="Arial" panose="020B0604020202020204" pitchFamily="34" charset="0"/>
              </a:rPr>
              <a:t>Is there any serious bleeding? </a:t>
            </a:r>
            <a:r>
              <a:rPr lang="en-US" altLang="en-US" i="1">
                <a:latin typeface="Arial" panose="020B0604020202020204" pitchFamily="34" charset="0"/>
              </a:rPr>
              <a:t>Not that I can see.</a:t>
            </a:r>
          </a:p>
          <a:p>
            <a:pPr eaLnBrk="1" hangingPunct="1">
              <a:spcBef>
                <a:spcPct val="0"/>
              </a:spcBef>
            </a:pPr>
            <a:r>
              <a:rPr lang="en-US" altLang="en-US">
                <a:latin typeface="Arial" panose="020B0604020202020204" pitchFamily="34" charset="0"/>
              </a:rPr>
              <a:t>Is he completely alert? </a:t>
            </a:r>
            <a:r>
              <a:rPr lang="en-US" altLang="en-US" i="1">
                <a:latin typeface="Arial" panose="020B0604020202020204" pitchFamily="34" charset="0"/>
              </a:rPr>
              <a:t>Yes</a:t>
            </a:r>
          </a:p>
          <a:p>
            <a:pPr eaLnBrk="1" hangingPunct="1">
              <a:spcBef>
                <a:spcPct val="0"/>
              </a:spcBef>
            </a:pPr>
            <a:r>
              <a:rPr lang="en-US" altLang="en-US">
                <a:latin typeface="Arial" panose="020B0604020202020204" pitchFamily="34" charset="0"/>
              </a:rPr>
              <a:t>What part of the body is injured? </a:t>
            </a:r>
            <a:r>
              <a:rPr lang="en-US" altLang="en-US" i="1">
                <a:latin typeface="Arial" panose="020B0604020202020204" pitchFamily="34" charset="0"/>
              </a:rPr>
              <a:t>He got stabbed in his left lower leg.</a:t>
            </a:r>
          </a:p>
          <a:p>
            <a:pPr eaLnBrk="1" hangingPunct="1">
              <a:spcBef>
                <a:spcPct val="0"/>
              </a:spcBef>
            </a:pPr>
            <a:r>
              <a:rPr lang="en-US" altLang="en-US">
                <a:latin typeface="Arial" panose="020B0604020202020204" pitchFamily="34" charset="0"/>
              </a:rPr>
              <a:t>Is there more than one wound? </a:t>
            </a:r>
            <a:r>
              <a:rPr lang="en-US" altLang="en-US" i="1">
                <a:latin typeface="Arial" panose="020B0604020202020204" pitchFamily="34" charset="0"/>
              </a:rPr>
              <a:t>Yes</a:t>
            </a:r>
          </a:p>
          <a:p>
            <a:pPr eaLnBrk="1" hangingPunct="1">
              <a:spcBef>
                <a:spcPct val="0"/>
              </a:spcBef>
            </a:pPr>
            <a:r>
              <a:rPr lang="en-US" altLang="en-US">
                <a:latin typeface="Arial" panose="020B0604020202020204" pitchFamily="34" charset="0"/>
              </a:rPr>
              <a:t>When did this happen? </a:t>
            </a:r>
            <a:r>
              <a:rPr lang="en-US" altLang="en-US" i="1">
                <a:latin typeface="Arial" panose="020B0604020202020204" pitchFamily="34" charset="0"/>
              </a:rPr>
              <a:t>Just a few minutes ago.</a:t>
            </a:r>
          </a:p>
          <a:p>
            <a:pPr eaLnBrk="1" hangingPunct="1">
              <a:spcBef>
                <a:spcPct val="0"/>
              </a:spcBef>
            </a:pPr>
            <a:endParaRPr lang="en-US" altLang="en-US" i="1">
              <a:latin typeface="Arial" panose="020B0604020202020204" pitchFamily="34" charset="0"/>
            </a:endParaRPr>
          </a:p>
          <a:p>
            <a:pPr eaLnBrk="1" hangingPunct="1">
              <a:spcBef>
                <a:spcPct val="0"/>
              </a:spcBef>
            </a:pPr>
            <a:r>
              <a:rPr lang="en-US" altLang="en-US">
                <a:latin typeface="Arial" panose="020B0604020202020204" pitchFamily="34" charset="0"/>
              </a:rPr>
              <a:t>“I’m sending the paramedics to help you now. Stay on the line and I’ll tell you exactly what to do”</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Walk the students through how the call is coded:</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What is the number of the protocol were interrogating on? 27</a:t>
            </a:r>
          </a:p>
          <a:p>
            <a:pPr eaLnBrk="1" hangingPunct="1">
              <a:spcBef>
                <a:spcPct val="0"/>
              </a:spcBef>
            </a:pPr>
            <a:r>
              <a:rPr lang="en-US" altLang="en-US">
                <a:latin typeface="Arial" panose="020B0604020202020204" pitchFamily="34" charset="0"/>
              </a:rPr>
              <a:t>What is the highest determinant level and descriptor that applies? D-4</a:t>
            </a:r>
          </a:p>
          <a:p>
            <a:pPr eaLnBrk="1" hangingPunct="1">
              <a:spcBef>
                <a:spcPct val="0"/>
              </a:spcBef>
            </a:pPr>
            <a:r>
              <a:rPr lang="en-US" altLang="en-US">
                <a:latin typeface="Arial" panose="020B0604020202020204" pitchFamily="34" charset="0"/>
              </a:rPr>
              <a:t>What is the appropriate suffix? S</a:t>
            </a: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i="1">
              <a:latin typeface="Arial" panose="020B0604020202020204" pitchFamily="34" charset="0"/>
            </a:endParaRPr>
          </a:p>
          <a:p>
            <a:pPr eaLnBrk="1" hangingPunct="1">
              <a:spcBef>
                <a:spcPct val="0"/>
              </a:spcBef>
            </a:pPr>
            <a:endParaRPr lang="en-US" altLang="en-US" i="1">
              <a:latin typeface="Arial" panose="020B0604020202020204" pitchFamily="34" charset="0"/>
            </a:endParaRPr>
          </a:p>
          <a:p>
            <a:pPr eaLnBrk="1" hangingPunct="1">
              <a:spcBef>
                <a:spcPct val="0"/>
              </a:spcBef>
            </a:pPr>
            <a:endParaRPr lang="en-US" altLang="en-US" i="1">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9E62807B-5022-0285-0ED3-AEC5019A83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9CBD76-9D74-A948-80DB-4B89B7EDF7B0}" type="slidenum">
              <a:rPr lang="en-US" altLang="en-US">
                <a:latin typeface="Calibri" panose="020F0502020204030204" pitchFamily="34" charset="0"/>
              </a:rPr>
              <a:pPr eaLnBrk="1" hangingPunct="1"/>
              <a:t>23</a:t>
            </a:fld>
            <a:endParaRPr lang="en-US" altLang="en-US">
              <a:latin typeface="Calibri" panose="020F0502020204030204" pitchFamily="34" charset="0"/>
            </a:endParaRPr>
          </a:p>
        </p:txBody>
      </p:sp>
      <p:sp>
        <p:nvSpPr>
          <p:cNvPr id="63491" name="Rectangle 2">
            <a:extLst>
              <a:ext uri="{FF2B5EF4-FFF2-40B4-BE49-F238E27FC236}">
                <a16:creationId xmlns:a16="http://schemas.microsoft.com/office/drawing/2014/main" id="{EE5ACFB6-D0FA-C6FC-CDD6-E94C77852DE8}"/>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3492" name="Rectangle 3">
            <a:extLst>
              <a:ext uri="{FF2B5EF4-FFF2-40B4-BE49-F238E27FC236}">
                <a16:creationId xmlns:a16="http://schemas.microsoft.com/office/drawing/2014/main" id="{3C02E910-5E62-3AF9-4559-B74AF0EAB081}"/>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3493" name="Rectangle 4">
            <a:extLst>
              <a:ext uri="{FF2B5EF4-FFF2-40B4-BE49-F238E27FC236}">
                <a16:creationId xmlns:a16="http://schemas.microsoft.com/office/drawing/2014/main" id="{67B78181-84EB-88A4-05C3-ED0C0F1E0AB3}"/>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3494" name="Rectangle 5">
            <a:extLst>
              <a:ext uri="{FF2B5EF4-FFF2-40B4-BE49-F238E27FC236}">
                <a16:creationId xmlns:a16="http://schemas.microsoft.com/office/drawing/2014/main" id="{A750FCFB-B5DB-2A8B-93EF-A1766BCC3335}"/>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5" name="Rectangle 6">
            <a:extLst>
              <a:ext uri="{FF2B5EF4-FFF2-40B4-BE49-F238E27FC236}">
                <a16:creationId xmlns:a16="http://schemas.microsoft.com/office/drawing/2014/main" id="{A0548EC8-84F3-4F6D-68CB-1DAF12FA07FA}"/>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cs typeface="Times New Roman" panose="02020603050405020304" pitchFamily="18" charset="0"/>
              </a:rPr>
              <a:t>Problem Suffixes </a:t>
            </a:r>
            <a:endParaRPr lang="en-US" altLang="en-US">
              <a:latin typeface="Arial" panose="020B0604020202020204" pitchFamily="34" charset="0"/>
              <a:cs typeface="Times New Roman" panose="02020603050405020304" pitchFamily="18" charset="0"/>
            </a:endParaRPr>
          </a:p>
          <a:p>
            <a:pPr eaLnBrk="1" hangingPunct="1">
              <a:spcBef>
                <a:spcPct val="0"/>
              </a:spcBef>
            </a:pPr>
            <a:r>
              <a:rPr lang="en-US" altLang="en-US">
                <a:latin typeface="Arial" panose="020B0604020202020204" pitchFamily="34" charset="0"/>
                <a:cs typeface="Times New Roman" panose="02020603050405020304" pitchFamily="18" charset="0"/>
              </a:rPr>
              <a:t>Explain what suffixes are and the location of them on the Chief Complaint Protocol card, along with the Add Suffix Symbol. Also explain the location of the explanation of the codes found on the Additional Information Protocol.</a:t>
            </a:r>
          </a:p>
          <a:p>
            <a:pPr eaLnBrk="1" hangingPunct="1">
              <a:spcBef>
                <a:spcPct val="0"/>
              </a:spcBef>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a:extLst>
              <a:ext uri="{FF2B5EF4-FFF2-40B4-BE49-F238E27FC236}">
                <a16:creationId xmlns:a16="http://schemas.microsoft.com/office/drawing/2014/main" id="{0B431EB7-68AF-CB01-739E-B9DB4F623C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AF00475-7EA5-EF49-B640-5A3E75C15A02}" type="slidenum">
              <a:rPr lang="en-US" altLang="en-US">
                <a:latin typeface="Calibri" panose="020F0502020204030204" pitchFamily="34" charset="0"/>
              </a:rPr>
              <a:pPr eaLnBrk="1" hangingPunct="1"/>
              <a:t>24</a:t>
            </a:fld>
            <a:endParaRPr lang="en-US" altLang="en-US">
              <a:latin typeface="Calibri" panose="020F0502020204030204" pitchFamily="34" charset="0"/>
            </a:endParaRPr>
          </a:p>
        </p:txBody>
      </p:sp>
      <p:sp>
        <p:nvSpPr>
          <p:cNvPr id="64515" name="Rectangle 2">
            <a:extLst>
              <a:ext uri="{FF2B5EF4-FFF2-40B4-BE49-F238E27FC236}">
                <a16:creationId xmlns:a16="http://schemas.microsoft.com/office/drawing/2014/main" id="{466AD5A9-2DCA-34DE-E3BE-2B2D02E962AB}"/>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4516" name="Rectangle 3">
            <a:extLst>
              <a:ext uri="{FF2B5EF4-FFF2-40B4-BE49-F238E27FC236}">
                <a16:creationId xmlns:a16="http://schemas.microsoft.com/office/drawing/2014/main" id="{C7B77C8B-25F2-C049-94E9-F8BBD46138AB}"/>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4517" name="Rectangle 4">
            <a:extLst>
              <a:ext uri="{FF2B5EF4-FFF2-40B4-BE49-F238E27FC236}">
                <a16:creationId xmlns:a16="http://schemas.microsoft.com/office/drawing/2014/main" id="{28E9F142-3ECA-329E-E399-B32F72D096F4}"/>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4518" name="Rectangle 5">
            <a:extLst>
              <a:ext uri="{FF2B5EF4-FFF2-40B4-BE49-F238E27FC236}">
                <a16:creationId xmlns:a16="http://schemas.microsoft.com/office/drawing/2014/main" id="{01D5E4F9-7405-4858-AAC2-B4A44CB83A38}"/>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7" name="Rectangle 6">
            <a:extLst>
              <a:ext uri="{FF2B5EF4-FFF2-40B4-BE49-F238E27FC236}">
                <a16:creationId xmlns:a16="http://schemas.microsoft.com/office/drawing/2014/main" id="{6498E538-3C48-5EFD-35D6-C809FC97A7E2}"/>
              </a:ext>
            </a:extLst>
          </p:cNvPr>
          <p:cNvSpPr>
            <a:spLocks noGrp="1" noChangeArrowheads="1"/>
          </p:cNvSpPr>
          <p:nvPr>
            <p:ph type="body" idx="1"/>
          </p:nvPr>
        </p:nvSpPr>
        <p:spPr>
          <a:xfrm>
            <a:off x="909638" y="4344988"/>
            <a:ext cx="5038725" cy="4113212"/>
          </a:xfrm>
          <a:prstGeom prst="rect">
            <a:avLst/>
          </a:prstGeom>
          <a:ln/>
        </p:spPr>
        <p:txBody>
          <a:bodyPr lIns="92953" tIns="45661" rIns="92953" bIns="45661"/>
          <a:lstStyle/>
          <a:p>
            <a:pPr eaLnBrk="1" fontAlgn="auto" hangingPunct="1">
              <a:spcBef>
                <a:spcPts val="0"/>
              </a:spcBef>
              <a:spcAft>
                <a:spcPts val="0"/>
              </a:spcAft>
              <a:tabLst>
                <a:tab pos="114300" algn="l"/>
              </a:tabLst>
              <a:defRPr/>
            </a:pPr>
            <a:r>
              <a:rPr lang="en-US" altLang="en-US" b="1" dirty="0">
                <a:latin typeface="Arial" charset="0"/>
              </a:rPr>
              <a:t>Protocol Pathway</a:t>
            </a:r>
          </a:p>
          <a:p>
            <a:pPr eaLnBrk="1" fontAlgn="auto" hangingPunct="1">
              <a:spcBef>
                <a:spcPts val="0"/>
              </a:spcBef>
              <a:spcAft>
                <a:spcPts val="0"/>
              </a:spcAft>
              <a:tabLst>
                <a:tab pos="114300" algn="l"/>
              </a:tabLst>
              <a:defRPr/>
            </a:pPr>
            <a:r>
              <a:rPr lang="en-US" altLang="en-US" dirty="0">
                <a:latin typeface="Arial" charset="0"/>
              </a:rPr>
              <a:t>This slide demonstrates how the EMD progresses through the protocol. </a:t>
            </a:r>
          </a:p>
          <a:p>
            <a:pPr eaLnBrk="1" fontAlgn="auto" hangingPunct="1">
              <a:spcBef>
                <a:spcPts val="0"/>
              </a:spcBef>
              <a:spcAft>
                <a:spcPts val="0"/>
              </a:spcAft>
              <a:tabLst>
                <a:tab pos="114300" algn="l"/>
              </a:tabLst>
              <a:defRPr/>
            </a:pPr>
            <a:endParaRPr lang="en-US" altLang="en-US" dirty="0">
              <a:latin typeface="Arial" charset="0"/>
            </a:endParaRPr>
          </a:p>
          <a:p>
            <a:pPr marL="228600" indent="-228600" eaLnBrk="1" fontAlgn="auto" hangingPunct="1">
              <a:spcBef>
                <a:spcPts val="0"/>
              </a:spcBef>
              <a:spcAft>
                <a:spcPts val="0"/>
              </a:spcAft>
              <a:buFontTx/>
              <a:buAutoNum type="arabicPeriod"/>
              <a:tabLst>
                <a:tab pos="114300" algn="l"/>
              </a:tabLst>
              <a:defRPr/>
            </a:pPr>
            <a:r>
              <a:rPr lang="en-US" altLang="en-US" dirty="0">
                <a:latin typeface="Arial" charset="0"/>
              </a:rPr>
              <a:t>All key questions are asked (unless the answer is obvious or the answer has been spontaneously volunteered by the caller.</a:t>
            </a:r>
          </a:p>
          <a:p>
            <a:pPr marL="228600" indent="-228600" eaLnBrk="1" fontAlgn="auto" hangingPunct="1">
              <a:spcBef>
                <a:spcPts val="0"/>
              </a:spcBef>
              <a:spcAft>
                <a:spcPts val="0"/>
              </a:spcAft>
              <a:buFontTx/>
              <a:buAutoNum type="arabicPeriod"/>
              <a:tabLst>
                <a:tab pos="114300" algn="l"/>
              </a:tabLst>
              <a:defRPr/>
            </a:pPr>
            <a:r>
              <a:rPr lang="en-US" altLang="en-US" dirty="0">
                <a:latin typeface="Arial" charset="0"/>
              </a:rPr>
              <a:t>Based on the caller’s answers to the key questions the EMD selects the correct dispatch code.</a:t>
            </a:r>
          </a:p>
          <a:p>
            <a:pPr marL="228600" indent="-228600" eaLnBrk="1" fontAlgn="auto" hangingPunct="1">
              <a:spcBef>
                <a:spcPts val="0"/>
              </a:spcBef>
              <a:spcAft>
                <a:spcPts val="0"/>
              </a:spcAft>
              <a:buFontTx/>
              <a:buAutoNum type="arabicPeriod"/>
              <a:tabLst>
                <a:tab pos="114300" algn="l"/>
              </a:tabLst>
              <a:defRPr/>
            </a:pPr>
            <a:r>
              <a:rPr lang="en-US" altLang="en-US" dirty="0">
                <a:latin typeface="Arial" charset="0"/>
              </a:rPr>
              <a:t>The pre-planned response for the dispatch code is dispatched</a:t>
            </a:r>
          </a:p>
          <a:p>
            <a:pPr marL="228600" indent="-228600" eaLnBrk="1" fontAlgn="auto" hangingPunct="1">
              <a:spcBef>
                <a:spcPts val="0"/>
              </a:spcBef>
              <a:spcAft>
                <a:spcPts val="0"/>
              </a:spcAft>
              <a:buFontTx/>
              <a:buAutoNum type="arabicPeriod"/>
              <a:tabLst>
                <a:tab pos="114300" algn="l"/>
              </a:tabLst>
              <a:defRPr/>
            </a:pPr>
            <a:r>
              <a:rPr lang="en-US" altLang="en-US" dirty="0">
                <a:latin typeface="Arial" charset="0"/>
              </a:rPr>
              <a:t>After the pre-planned response is dispatched the Post-Dispatch Instructions that are appropriate and possible are provided to the caller.</a:t>
            </a:r>
          </a:p>
          <a:p>
            <a:pPr marL="228600" indent="-228600" eaLnBrk="1" fontAlgn="auto" hangingPunct="1">
              <a:spcBef>
                <a:spcPts val="0"/>
              </a:spcBef>
              <a:spcAft>
                <a:spcPts val="0"/>
              </a:spcAft>
              <a:buFontTx/>
              <a:buAutoNum type="arabicPeriod"/>
              <a:tabLst>
                <a:tab pos="114300" algn="l"/>
              </a:tabLst>
              <a:defRPr/>
            </a:pPr>
            <a:r>
              <a:rPr lang="en-US" altLang="en-US" dirty="0">
                <a:latin typeface="Arial" charset="0"/>
              </a:rPr>
              <a:t>The EMD then reads the Critical EMD Information (it is not read to the caller).</a:t>
            </a:r>
          </a:p>
          <a:p>
            <a:pPr marL="228600" indent="-228600" eaLnBrk="1" fontAlgn="auto" hangingPunct="1">
              <a:spcBef>
                <a:spcPts val="0"/>
              </a:spcBef>
              <a:spcAft>
                <a:spcPts val="0"/>
              </a:spcAft>
              <a:buFontTx/>
              <a:buAutoNum type="arabicPeriod"/>
              <a:tabLst>
                <a:tab pos="114300" algn="l"/>
              </a:tabLst>
              <a:defRPr/>
            </a:pPr>
            <a:r>
              <a:rPr lang="en-US" altLang="en-US" dirty="0">
                <a:latin typeface="Arial" charset="0"/>
              </a:rPr>
              <a:t>The EMD then follows any applicable Dispatch Life Support (DLS) links that apply to either Pre-arrival Instructions or Case Exit.</a:t>
            </a:r>
          </a:p>
          <a:p>
            <a:pPr eaLnBrk="1" fontAlgn="auto" hangingPunct="1">
              <a:spcBef>
                <a:spcPts val="0"/>
              </a:spcBef>
              <a:spcAft>
                <a:spcPts val="0"/>
              </a:spcAft>
              <a:tabLst>
                <a:tab pos="114300" algn="l"/>
              </a:tabLst>
              <a:defRPr/>
            </a:pPr>
            <a:endParaRPr lang="en-US" altLang="en-US" b="1" dirty="0">
              <a:latin typeface="Arial" charset="0"/>
            </a:endParaRPr>
          </a:p>
          <a:p>
            <a:pPr eaLnBrk="1" fontAlgn="auto" hangingPunct="1">
              <a:spcBef>
                <a:spcPts val="0"/>
              </a:spcBef>
              <a:spcAft>
                <a:spcPts val="0"/>
              </a:spcAft>
              <a:tabLst>
                <a:tab pos="114300" algn="l"/>
              </a:tabLst>
              <a:defRPr/>
            </a:pPr>
            <a:r>
              <a:rPr lang="en-US" altLang="en-US" dirty="0">
                <a:latin typeface="Arial" charset="0"/>
              </a:rPr>
              <a:t>Direct the students’ attention to the different pre-planned responses for the 13-D-1 code </a:t>
            </a:r>
            <a:r>
              <a:rPr lang="en-US" altLang="en-US" dirty="0" err="1">
                <a:latin typeface="Arial" charset="0"/>
              </a:rPr>
              <a:t>vs</a:t>
            </a:r>
            <a:r>
              <a:rPr lang="en-US" altLang="en-US" dirty="0">
                <a:latin typeface="Arial" charset="0"/>
              </a:rPr>
              <a:t> the 13-A-1 dispatch code.</a:t>
            </a:r>
            <a:endParaRPr lang="en-US" altLang="en-US" b="1" dirty="0">
              <a:latin typeface="Arial" charset="0"/>
            </a:endParaRPr>
          </a:p>
          <a:p>
            <a:pPr eaLnBrk="1" fontAlgn="auto" hangingPunct="1">
              <a:spcBef>
                <a:spcPts val="0"/>
              </a:spcBef>
              <a:spcAft>
                <a:spcPts val="0"/>
              </a:spcAft>
              <a:buFontTx/>
              <a:buChar char="•"/>
              <a:tabLst>
                <a:tab pos="114300" algn="l"/>
              </a:tabLst>
              <a:defRPr/>
            </a:pPr>
            <a:endParaRPr lang="en-US" altLang="en-US" dirty="0">
              <a:latin typeface="Arial" charset="0"/>
            </a:endParaRPr>
          </a:p>
          <a:p>
            <a:pPr eaLnBrk="1" fontAlgn="auto" hangingPunct="1">
              <a:spcBef>
                <a:spcPts val="0"/>
              </a:spcBef>
              <a:spcAft>
                <a:spcPts val="0"/>
              </a:spcAft>
              <a:tabLst>
                <a:tab pos="114300" algn="l"/>
              </a:tabLst>
              <a:defRPr/>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E3A9F621-62FC-CCAA-57AF-35C7D9F691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0C4FF8-8F50-9B40-9633-85BAF00F4703}" type="slidenum">
              <a:rPr lang="en-US" altLang="en-US">
                <a:latin typeface="Calibri" panose="020F0502020204030204" pitchFamily="34" charset="0"/>
              </a:rPr>
              <a:pPr eaLnBrk="1" hangingPunct="1"/>
              <a:t>25</a:t>
            </a:fld>
            <a:endParaRPr lang="en-US" altLang="en-US">
              <a:latin typeface="Calibri" panose="020F0502020204030204" pitchFamily="34" charset="0"/>
            </a:endParaRPr>
          </a:p>
        </p:txBody>
      </p:sp>
      <p:sp>
        <p:nvSpPr>
          <p:cNvPr id="65539" name="Rectangle 2">
            <a:extLst>
              <a:ext uri="{FF2B5EF4-FFF2-40B4-BE49-F238E27FC236}">
                <a16:creationId xmlns:a16="http://schemas.microsoft.com/office/drawing/2014/main" id="{8ECC243B-81D2-956A-717B-2C8A97A90E17}"/>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5540" name="Rectangle 4">
            <a:extLst>
              <a:ext uri="{FF2B5EF4-FFF2-40B4-BE49-F238E27FC236}">
                <a16:creationId xmlns:a16="http://schemas.microsoft.com/office/drawing/2014/main" id="{1FBF84C7-4461-FCA7-433C-FBB12D49669E}"/>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5541" name="Rectangle 5">
            <a:extLst>
              <a:ext uri="{FF2B5EF4-FFF2-40B4-BE49-F238E27FC236}">
                <a16:creationId xmlns:a16="http://schemas.microsoft.com/office/drawing/2014/main" id="{F0956939-3C45-A874-2BEB-87D5A7D80768}"/>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5542" name="Rectangle 6">
            <a:extLst>
              <a:ext uri="{FF2B5EF4-FFF2-40B4-BE49-F238E27FC236}">
                <a16:creationId xmlns:a16="http://schemas.microsoft.com/office/drawing/2014/main" id="{FC448216-8ECD-FA5D-8013-32C908D5B52F}"/>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65543" name="Rectangle 7">
            <a:extLst>
              <a:ext uri="{FF2B5EF4-FFF2-40B4-BE49-F238E27FC236}">
                <a16:creationId xmlns:a16="http://schemas.microsoft.com/office/drawing/2014/main" id="{B96D2E4C-2C2D-5692-2C50-6956D9F7AC87}"/>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t>The rationale for the dispatch code is provided in this slide and sets the stage for the next slide. Responders are provided with a Field Responders Guide so they can easily interpret the meaning of the dispatch code.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a:extLst>
              <a:ext uri="{FF2B5EF4-FFF2-40B4-BE49-F238E27FC236}">
                <a16:creationId xmlns:a16="http://schemas.microsoft.com/office/drawing/2014/main" id="{BAF34729-1247-8A31-BAB4-E33D25B457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F4831F-7F5E-5841-823D-D3D70AA59845}" type="slidenum">
              <a:rPr lang="en-US" altLang="en-US">
                <a:latin typeface="Calibri" panose="020F0502020204030204" pitchFamily="34" charset="0"/>
              </a:rPr>
              <a:pPr eaLnBrk="1" hangingPunct="1"/>
              <a:t>26</a:t>
            </a:fld>
            <a:endParaRPr lang="en-US" altLang="en-US">
              <a:latin typeface="Calibri" panose="020F0502020204030204" pitchFamily="34" charset="0"/>
            </a:endParaRPr>
          </a:p>
        </p:txBody>
      </p:sp>
      <p:sp>
        <p:nvSpPr>
          <p:cNvPr id="66563" name="Rectangle 2">
            <a:extLst>
              <a:ext uri="{FF2B5EF4-FFF2-40B4-BE49-F238E27FC236}">
                <a16:creationId xmlns:a16="http://schemas.microsoft.com/office/drawing/2014/main" id="{33A401C7-55A9-D494-0215-06910F5ADDA9}"/>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6564" name="Rectangle 3">
            <a:extLst>
              <a:ext uri="{FF2B5EF4-FFF2-40B4-BE49-F238E27FC236}">
                <a16:creationId xmlns:a16="http://schemas.microsoft.com/office/drawing/2014/main" id="{F5C7B87C-C9BC-87AB-A02A-7BA2B3F7F428}"/>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6565" name="Rectangle 4">
            <a:extLst>
              <a:ext uri="{FF2B5EF4-FFF2-40B4-BE49-F238E27FC236}">
                <a16:creationId xmlns:a16="http://schemas.microsoft.com/office/drawing/2014/main" id="{3F730A7B-A694-D801-FE07-A92FFABEB0F4}"/>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6566" name="Rectangle 5">
            <a:extLst>
              <a:ext uri="{FF2B5EF4-FFF2-40B4-BE49-F238E27FC236}">
                <a16:creationId xmlns:a16="http://schemas.microsoft.com/office/drawing/2014/main" id="{AC8C4339-0CA3-BF6C-7F7E-489118F030D4}"/>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7" name="Rectangle 6">
            <a:extLst>
              <a:ext uri="{FF2B5EF4-FFF2-40B4-BE49-F238E27FC236}">
                <a16:creationId xmlns:a16="http://schemas.microsoft.com/office/drawing/2014/main" id="{F8E9DA7B-0DFD-D983-7965-93A2822F2E8A}"/>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t>The formula for making the dispatch provides consistency in how EMS dispatches are “toned out.” It makes the dispatch short and concise. EMDs may communicate additional information regarding the response to the responders once they’re en route.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AED1F5F2-F0E7-DBF0-2359-60F66EE0E9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4970F0E-3695-7846-A954-931A19DE4835}" type="slidenum">
              <a:rPr lang="en-US" altLang="en-US">
                <a:latin typeface="Calibri" panose="020F0502020204030204" pitchFamily="34" charset="0"/>
              </a:rPr>
              <a:pPr eaLnBrk="1" hangingPunct="1"/>
              <a:t>27</a:t>
            </a:fld>
            <a:endParaRPr lang="en-US" altLang="en-US">
              <a:latin typeface="Calibri" panose="020F0502020204030204" pitchFamily="34" charset="0"/>
            </a:endParaRPr>
          </a:p>
        </p:txBody>
      </p:sp>
      <p:sp>
        <p:nvSpPr>
          <p:cNvPr id="67587" name="Rectangle 2">
            <a:extLst>
              <a:ext uri="{FF2B5EF4-FFF2-40B4-BE49-F238E27FC236}">
                <a16:creationId xmlns:a16="http://schemas.microsoft.com/office/drawing/2014/main" id="{886B2916-7C48-9445-7A9B-F2B252C1974A}"/>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7588" name="Rectangle 4">
            <a:extLst>
              <a:ext uri="{FF2B5EF4-FFF2-40B4-BE49-F238E27FC236}">
                <a16:creationId xmlns:a16="http://schemas.microsoft.com/office/drawing/2014/main" id="{5631A787-252C-D2D2-6A47-DA8249718755}"/>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7589" name="Rectangle 5">
            <a:extLst>
              <a:ext uri="{FF2B5EF4-FFF2-40B4-BE49-F238E27FC236}">
                <a16:creationId xmlns:a16="http://schemas.microsoft.com/office/drawing/2014/main" id="{9E815786-7ABB-EE48-E748-F42E6F5F3935}"/>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7590" name="Rectangle 6">
            <a:extLst>
              <a:ext uri="{FF2B5EF4-FFF2-40B4-BE49-F238E27FC236}">
                <a16:creationId xmlns:a16="http://schemas.microsoft.com/office/drawing/2014/main" id="{EDAB3994-776B-7C24-0279-582579D932BB}"/>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67591" name="Rectangle 7">
            <a:extLst>
              <a:ext uri="{FF2B5EF4-FFF2-40B4-BE49-F238E27FC236}">
                <a16:creationId xmlns:a16="http://schemas.microsoft.com/office/drawing/2014/main" id="{35E9C17D-FD1E-CDA0-3239-1847107092EC}"/>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t>EMS responders should be briefed about the EMD program. An overview of the program should be provided and at least two sample dispatches using the protocols should be demonstrated (Protocol 30 and Protocol 13). The responders should then be provided with the Field Responder Guide to be carried on their person or in the emergency vehicle.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a:extLst>
              <a:ext uri="{FF2B5EF4-FFF2-40B4-BE49-F238E27FC236}">
                <a16:creationId xmlns:a16="http://schemas.microsoft.com/office/drawing/2014/main" id="{3C9761FF-9467-BA5E-FA62-D98DAA69E8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E190A5-EAD7-4641-AF3B-174A244E2453}" type="slidenum">
              <a:rPr lang="en-US" altLang="en-US">
                <a:solidFill>
                  <a:srgbClr val="000000"/>
                </a:solidFill>
                <a:latin typeface="Calibri" panose="020F0502020204030204" pitchFamily="34" charset="0"/>
              </a:rPr>
              <a:pPr eaLnBrk="1" hangingPunct="1"/>
              <a:t>28</a:t>
            </a:fld>
            <a:endParaRPr lang="en-US" altLang="en-US">
              <a:solidFill>
                <a:srgbClr val="000000"/>
              </a:solidFill>
              <a:latin typeface="Calibri" panose="020F0502020204030204" pitchFamily="34" charset="0"/>
            </a:endParaRPr>
          </a:p>
        </p:txBody>
      </p:sp>
      <p:sp>
        <p:nvSpPr>
          <p:cNvPr id="68611" name="Rectangle 2">
            <a:extLst>
              <a:ext uri="{FF2B5EF4-FFF2-40B4-BE49-F238E27FC236}">
                <a16:creationId xmlns:a16="http://schemas.microsoft.com/office/drawing/2014/main" id="{10608348-598A-A552-F9AC-33651804E9F8}"/>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latin typeface="Calibri" panose="020F0502020204030204" pitchFamily="34" charset="0"/>
            </a:endParaRPr>
          </a:p>
        </p:txBody>
      </p:sp>
      <p:sp>
        <p:nvSpPr>
          <p:cNvPr id="68612" name="Rectangle 3">
            <a:extLst>
              <a:ext uri="{FF2B5EF4-FFF2-40B4-BE49-F238E27FC236}">
                <a16:creationId xmlns:a16="http://schemas.microsoft.com/office/drawing/2014/main" id="{2772360F-9EB8-2921-0E47-8B082325A158}"/>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latin typeface="Calibri" panose="020F0502020204030204" pitchFamily="34" charset="0"/>
            </a:endParaRPr>
          </a:p>
        </p:txBody>
      </p:sp>
      <p:sp>
        <p:nvSpPr>
          <p:cNvPr id="68613" name="Rectangle 4">
            <a:extLst>
              <a:ext uri="{FF2B5EF4-FFF2-40B4-BE49-F238E27FC236}">
                <a16:creationId xmlns:a16="http://schemas.microsoft.com/office/drawing/2014/main" id="{20EEF0BB-A40F-4403-6F14-087C9EE81B0B}"/>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000000"/>
              </a:solidFill>
              <a:latin typeface="Calibri" panose="020F0502020204030204" pitchFamily="34" charset="0"/>
            </a:endParaRPr>
          </a:p>
        </p:txBody>
      </p:sp>
      <p:sp>
        <p:nvSpPr>
          <p:cNvPr id="68614" name="Rectangle 5">
            <a:extLst>
              <a:ext uri="{FF2B5EF4-FFF2-40B4-BE49-F238E27FC236}">
                <a16:creationId xmlns:a16="http://schemas.microsoft.com/office/drawing/2014/main" id="{11CFC06F-4C6C-E70F-1F82-88F54099CB49}"/>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5" name="Rectangle 6">
            <a:extLst>
              <a:ext uri="{FF2B5EF4-FFF2-40B4-BE49-F238E27FC236}">
                <a16:creationId xmlns:a16="http://schemas.microsoft.com/office/drawing/2014/main" id="{B0E456A7-2BF1-0D30-5365-6298957BDB2F}"/>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C2E93C3-ED3C-7AF6-9B49-5BBBBA46D9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1E3676C-8F5F-1B41-9AFF-9E4F21353356}" type="slidenum">
              <a:rPr lang="en-US" altLang="en-US">
                <a:latin typeface="Calibri" panose="020F0502020204030204" pitchFamily="34" charset="0"/>
              </a:rPr>
              <a:pPr eaLnBrk="1" hangingPunct="1"/>
              <a:t>29</a:t>
            </a:fld>
            <a:endParaRPr lang="en-US" altLang="en-US">
              <a:latin typeface="Calibri" panose="020F0502020204030204" pitchFamily="34" charset="0"/>
            </a:endParaRPr>
          </a:p>
        </p:txBody>
      </p:sp>
      <p:sp>
        <p:nvSpPr>
          <p:cNvPr id="69635" name="Rectangle 2">
            <a:extLst>
              <a:ext uri="{FF2B5EF4-FFF2-40B4-BE49-F238E27FC236}">
                <a16:creationId xmlns:a16="http://schemas.microsoft.com/office/drawing/2014/main" id="{75381AF8-9CEE-E27D-210E-DC346E74D798}"/>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9636" name="Rectangle 4">
            <a:extLst>
              <a:ext uri="{FF2B5EF4-FFF2-40B4-BE49-F238E27FC236}">
                <a16:creationId xmlns:a16="http://schemas.microsoft.com/office/drawing/2014/main" id="{ACEE43B9-A6F9-1437-7DB5-2695E9860E11}"/>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9637" name="Rectangle 5">
            <a:extLst>
              <a:ext uri="{FF2B5EF4-FFF2-40B4-BE49-F238E27FC236}">
                <a16:creationId xmlns:a16="http://schemas.microsoft.com/office/drawing/2014/main" id="{1D648B1B-852F-8908-80BC-628C53A7FECB}"/>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69638" name="Rectangle 6">
            <a:extLst>
              <a:ext uri="{FF2B5EF4-FFF2-40B4-BE49-F238E27FC236}">
                <a16:creationId xmlns:a16="http://schemas.microsoft.com/office/drawing/2014/main" id="{1BCCB957-C250-2692-6C29-090180187BCB}"/>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69639" name="Rectangle 7">
            <a:extLst>
              <a:ext uri="{FF2B5EF4-FFF2-40B4-BE49-F238E27FC236}">
                <a16:creationId xmlns:a16="http://schemas.microsoft.com/office/drawing/2014/main" id="{CADB12D9-8F12-8BDF-0036-73050798F6E4}"/>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t>This slide sets the stage for the next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a:extLst>
              <a:ext uri="{FF2B5EF4-FFF2-40B4-BE49-F238E27FC236}">
                <a16:creationId xmlns:a16="http://schemas.microsoft.com/office/drawing/2014/main" id="{C84F3BE0-CA6A-B519-A23C-F8FA4D2BF1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9C7157-C519-0642-9E64-D09D0CB1A99A}"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
        <p:nvSpPr>
          <p:cNvPr id="43011" name="Rectangle 2">
            <a:extLst>
              <a:ext uri="{FF2B5EF4-FFF2-40B4-BE49-F238E27FC236}">
                <a16:creationId xmlns:a16="http://schemas.microsoft.com/office/drawing/2014/main" id="{84031409-C671-FA99-314A-D5D61A2BC19C}"/>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3012" name="Rectangle 3">
            <a:extLst>
              <a:ext uri="{FF2B5EF4-FFF2-40B4-BE49-F238E27FC236}">
                <a16:creationId xmlns:a16="http://schemas.microsoft.com/office/drawing/2014/main" id="{23B6A8FB-C1C9-D135-5DD0-480A0B7B79F6}"/>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3013" name="Rectangle 4">
            <a:extLst>
              <a:ext uri="{FF2B5EF4-FFF2-40B4-BE49-F238E27FC236}">
                <a16:creationId xmlns:a16="http://schemas.microsoft.com/office/drawing/2014/main" id="{450FB7E6-CD7B-EB9F-5561-F1CCB29887F9}"/>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3014" name="Rectangle 5">
            <a:extLst>
              <a:ext uri="{FF2B5EF4-FFF2-40B4-BE49-F238E27FC236}">
                <a16:creationId xmlns:a16="http://schemas.microsoft.com/office/drawing/2014/main" id="{BB8F0DDE-947F-4BA6-FE0C-D1C7BD6E3290}"/>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5" name="Rectangle 6">
            <a:extLst>
              <a:ext uri="{FF2B5EF4-FFF2-40B4-BE49-F238E27FC236}">
                <a16:creationId xmlns:a16="http://schemas.microsoft.com/office/drawing/2014/main" id="{F3F30FEF-E361-C24B-02FE-36A898C41A3A}"/>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rPr>
              <a:t>This slide explains the reasons for the questions that the EMD asks the 9-1-1 EMS caller.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82E1045-DA58-A85E-4ECE-E05F1E6059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89D0EC-3826-B944-8C52-B7C3FCC76BCC}"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
        <p:nvSpPr>
          <p:cNvPr id="70659" name="Rectangle 2">
            <a:extLst>
              <a:ext uri="{FF2B5EF4-FFF2-40B4-BE49-F238E27FC236}">
                <a16:creationId xmlns:a16="http://schemas.microsoft.com/office/drawing/2014/main" id="{EA2F7DE3-CFE1-EAE5-9C8D-09D3F74AD9D2}"/>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0660" name="Rectangle 4">
            <a:extLst>
              <a:ext uri="{FF2B5EF4-FFF2-40B4-BE49-F238E27FC236}">
                <a16:creationId xmlns:a16="http://schemas.microsoft.com/office/drawing/2014/main" id="{81DB3FF3-EF60-482F-4CA5-8C62D8602A33}"/>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0661" name="Rectangle 5">
            <a:extLst>
              <a:ext uri="{FF2B5EF4-FFF2-40B4-BE49-F238E27FC236}">
                <a16:creationId xmlns:a16="http://schemas.microsoft.com/office/drawing/2014/main" id="{BAE3ACA9-BD58-DB39-19BB-308ABFE83D50}"/>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0662" name="Rectangle 6">
            <a:extLst>
              <a:ext uri="{FF2B5EF4-FFF2-40B4-BE49-F238E27FC236}">
                <a16:creationId xmlns:a16="http://schemas.microsoft.com/office/drawing/2014/main" id="{4CD513AA-F784-62DB-A41A-9CEAB18ED793}"/>
              </a:ext>
            </a:extLst>
          </p:cNvPr>
          <p:cNvSpPr>
            <a:spLocks noGrp="1" noRot="1" noChangeAspect="1" noChangeArrowheads="1" noTextEdit="1"/>
          </p:cNvSpPr>
          <p:nvPr>
            <p:ph type="sldImg"/>
          </p:nvPr>
        </p:nvSpPr>
        <p:spPr bwMode="auto">
          <a:xfrm>
            <a:off x="1152525"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3" name="Rectangle 8">
            <a:extLst>
              <a:ext uri="{FF2B5EF4-FFF2-40B4-BE49-F238E27FC236}">
                <a16:creationId xmlns:a16="http://schemas.microsoft.com/office/drawing/2014/main" id="{014ACB35-EE85-D183-9DB9-C45337CFC333}"/>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a:solidFill>
                  <a:srgbClr val="000000"/>
                </a:solidFill>
                <a:latin typeface="Arial" panose="020B0604020202020204" pitchFamily="34" charset="0"/>
              </a:rPr>
              <a:t>TP:</a:t>
            </a:r>
            <a:r>
              <a:rPr lang="en-US" altLang="en-US" b="1">
                <a:solidFill>
                  <a:srgbClr val="FF00FF"/>
                </a:solidFill>
                <a:latin typeface="Arial" panose="020B0604020202020204" pitchFamily="34" charset="0"/>
              </a:rPr>
              <a:t>  </a:t>
            </a:r>
            <a:r>
              <a:rPr lang="en-US" altLang="en-US">
                <a:latin typeface="Arial" panose="020B0604020202020204" pitchFamily="34" charset="0"/>
              </a:rPr>
              <a:t>This quote sets up the basis for the next slide. The next slide demonstrates the truthfulness of this quote. </a:t>
            </a:r>
          </a:p>
          <a:p>
            <a:pPr eaLnBrk="1" hangingPunct="1">
              <a:spcBef>
                <a:spcPct val="0"/>
              </a:spcBef>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88DDA85-45E7-47D6-8662-D91E39AC89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3C434C-0FCA-C149-8D71-4D3508F955EC}"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
        <p:nvSpPr>
          <p:cNvPr id="71683" name="Rectangle 2">
            <a:extLst>
              <a:ext uri="{FF2B5EF4-FFF2-40B4-BE49-F238E27FC236}">
                <a16:creationId xmlns:a16="http://schemas.microsoft.com/office/drawing/2014/main" id="{16B04DA5-1F0E-B8DD-0566-F9E66271AF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BF893F8C-521E-80B3-7761-53333A79E56D}"/>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This data illustrates the power of a quality improvement process and the importance of protocol compliance feedback to EMDs. The September data is protocol compliance data for the 9-1-1 center as a whole after the first month of MPDS implementation.</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The October data is protocol compliance data for the 9-1-1 center as a whole after the second month of MPDS implementation. Case Entry protocol compliance has dropped, the correct identification of the chief complaint has dropped. Key question and post-dispatch instruction compliance improved.</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At the end of October EMDs started getting feedback about their individual levels of protocol compliance.</a:t>
            </a:r>
          </a:p>
          <a:p>
            <a:pPr eaLnBrk="1" hangingPunct="1">
              <a:spcBef>
                <a:spcPct val="0"/>
              </a:spcBef>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5E989D2-23C1-F08B-442E-042FB53B07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382886-E760-2E41-8DA7-E3EA917F9BF8}"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
        <p:nvSpPr>
          <p:cNvPr id="72707" name="Rectangle 2">
            <a:extLst>
              <a:ext uri="{FF2B5EF4-FFF2-40B4-BE49-F238E27FC236}">
                <a16:creationId xmlns:a16="http://schemas.microsoft.com/office/drawing/2014/main" id="{EE4700CF-4148-2BCA-5783-E20708829DCF}"/>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2708" name="Rectangle 4">
            <a:extLst>
              <a:ext uri="{FF2B5EF4-FFF2-40B4-BE49-F238E27FC236}">
                <a16:creationId xmlns:a16="http://schemas.microsoft.com/office/drawing/2014/main" id="{B92F50DA-5719-68D8-5F00-A9C4AA7E79C4}"/>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2709" name="Rectangle 5">
            <a:extLst>
              <a:ext uri="{FF2B5EF4-FFF2-40B4-BE49-F238E27FC236}">
                <a16:creationId xmlns:a16="http://schemas.microsoft.com/office/drawing/2014/main" id="{ADF15990-422A-0E3E-9F38-F9C6CFF53D5A}"/>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2710" name="Rectangle 6">
            <a:extLst>
              <a:ext uri="{FF2B5EF4-FFF2-40B4-BE49-F238E27FC236}">
                <a16:creationId xmlns:a16="http://schemas.microsoft.com/office/drawing/2014/main" id="{0DD914A4-C33F-088A-58AF-AD5A9A6CD736}"/>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72711" name="Rectangle 7">
            <a:extLst>
              <a:ext uri="{FF2B5EF4-FFF2-40B4-BE49-F238E27FC236}">
                <a16:creationId xmlns:a16="http://schemas.microsoft.com/office/drawing/2014/main" id="{BC8442AF-DAD2-38EB-BC45-EA62B1AF2019}"/>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C5F1D742-FB64-A330-3A5E-8755E6B36C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78AD78-AD49-2446-A50B-6D98F48C07BC}"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
        <p:nvSpPr>
          <p:cNvPr id="73731" name="Rectangle 2050">
            <a:extLst>
              <a:ext uri="{FF2B5EF4-FFF2-40B4-BE49-F238E27FC236}">
                <a16:creationId xmlns:a16="http://schemas.microsoft.com/office/drawing/2014/main" id="{FC17B59A-2485-9C66-5323-401E6D52CE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2051">
            <a:extLst>
              <a:ext uri="{FF2B5EF4-FFF2-40B4-BE49-F238E27FC236}">
                <a16:creationId xmlns:a16="http://schemas.microsoft.com/office/drawing/2014/main" id="{94B9AA13-4A2C-6BBE-4F06-212B60A35A5C}"/>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The Medical Priority Dispatch System is a collection of related entities. The heart of the system is the Protocols. One of the most important components of the system is its prescribed Quality Improvement process. This slide provides the reasons for medical dispatch quality assurance.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31">
            <a:extLst>
              <a:ext uri="{FF2B5EF4-FFF2-40B4-BE49-F238E27FC236}">
                <a16:creationId xmlns:a16="http://schemas.microsoft.com/office/drawing/2014/main" id="{A863450F-A075-1AB5-2372-F28FC92E75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E46520-21D5-4545-90C8-4163FD13C661}"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
        <p:nvSpPr>
          <p:cNvPr id="74755" name="Rectangle 2">
            <a:extLst>
              <a:ext uri="{FF2B5EF4-FFF2-40B4-BE49-F238E27FC236}">
                <a16:creationId xmlns:a16="http://schemas.microsoft.com/office/drawing/2014/main" id="{A244B09B-E088-02F4-C99E-99BD12FD0C33}"/>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4756" name="Rectangle 3">
            <a:extLst>
              <a:ext uri="{FF2B5EF4-FFF2-40B4-BE49-F238E27FC236}">
                <a16:creationId xmlns:a16="http://schemas.microsoft.com/office/drawing/2014/main" id="{26B75A14-7D54-D721-4363-1583B2688FB9}"/>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4757" name="Rectangle 4">
            <a:extLst>
              <a:ext uri="{FF2B5EF4-FFF2-40B4-BE49-F238E27FC236}">
                <a16:creationId xmlns:a16="http://schemas.microsoft.com/office/drawing/2014/main" id="{B428AFD2-9470-0CF7-A0BA-5884F1925DF9}"/>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4758" name="Rectangle 5">
            <a:extLst>
              <a:ext uri="{FF2B5EF4-FFF2-40B4-BE49-F238E27FC236}">
                <a16:creationId xmlns:a16="http://schemas.microsoft.com/office/drawing/2014/main" id="{F800339A-A437-42D4-D0E3-15ECAA652148}"/>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9" name="Rectangle 6">
            <a:extLst>
              <a:ext uri="{FF2B5EF4-FFF2-40B4-BE49-F238E27FC236}">
                <a16:creationId xmlns:a16="http://schemas.microsoft.com/office/drawing/2014/main" id="{AB00474C-7D1D-9162-1B9B-DA30544CD6D5}"/>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endParaRPr lang="en-US" altLang="en-US">
              <a:solidFill>
                <a:srgbClr val="000000"/>
              </a:solidFill>
              <a:latin typeface="Arial" panose="020B0604020202020204" pitchFamily="34" charset="0"/>
            </a:endParaRPr>
          </a:p>
          <a:p>
            <a:pPr eaLnBrk="1" hangingPunct="1">
              <a:spcBef>
                <a:spcPct val="0"/>
              </a:spcBef>
            </a:pP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31">
            <a:extLst>
              <a:ext uri="{FF2B5EF4-FFF2-40B4-BE49-F238E27FC236}">
                <a16:creationId xmlns:a16="http://schemas.microsoft.com/office/drawing/2014/main" id="{8537F215-DCCE-80E6-505D-6DC1F08732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C5607F-1377-B14A-955E-6203F5820B5A}"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
        <p:nvSpPr>
          <p:cNvPr id="75779" name="Rectangle 2">
            <a:extLst>
              <a:ext uri="{FF2B5EF4-FFF2-40B4-BE49-F238E27FC236}">
                <a16:creationId xmlns:a16="http://schemas.microsoft.com/office/drawing/2014/main" id="{8C407056-1ADB-F961-BCFA-529DC16EEDA4}"/>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5780" name="Rectangle 3">
            <a:extLst>
              <a:ext uri="{FF2B5EF4-FFF2-40B4-BE49-F238E27FC236}">
                <a16:creationId xmlns:a16="http://schemas.microsoft.com/office/drawing/2014/main" id="{ACAFEB7B-2AB4-B4AE-3228-107609EECEDD}"/>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5781" name="Rectangle 4">
            <a:extLst>
              <a:ext uri="{FF2B5EF4-FFF2-40B4-BE49-F238E27FC236}">
                <a16:creationId xmlns:a16="http://schemas.microsoft.com/office/drawing/2014/main" id="{179B3730-0C4D-D62A-4FF6-58252104366A}"/>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75782" name="Rectangle 5">
            <a:extLst>
              <a:ext uri="{FF2B5EF4-FFF2-40B4-BE49-F238E27FC236}">
                <a16:creationId xmlns:a16="http://schemas.microsoft.com/office/drawing/2014/main" id="{CAE584A3-CEAA-ED21-EB9F-9D1F7F916274}"/>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3" name="Rectangle 6">
            <a:extLst>
              <a:ext uri="{FF2B5EF4-FFF2-40B4-BE49-F238E27FC236}">
                <a16:creationId xmlns:a16="http://schemas.microsoft.com/office/drawing/2014/main" id="{D3FA0125-DC77-D83B-B2D6-1E9F8AA4EB26}"/>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t>EMD Resources.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a:extLst>
              <a:ext uri="{FF2B5EF4-FFF2-40B4-BE49-F238E27FC236}">
                <a16:creationId xmlns:a16="http://schemas.microsoft.com/office/drawing/2014/main" id="{8FD8C5BD-2016-2513-250C-7C4757A381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9E1BB5-82E8-B34C-A132-CEAF2836EA3E}"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
        <p:nvSpPr>
          <p:cNvPr id="44035" name="Rectangle 2">
            <a:extLst>
              <a:ext uri="{FF2B5EF4-FFF2-40B4-BE49-F238E27FC236}">
                <a16:creationId xmlns:a16="http://schemas.microsoft.com/office/drawing/2014/main" id="{18637076-68FE-D6CB-7BCA-E97D9421A0F4}"/>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4036" name="Rectangle 3">
            <a:extLst>
              <a:ext uri="{FF2B5EF4-FFF2-40B4-BE49-F238E27FC236}">
                <a16:creationId xmlns:a16="http://schemas.microsoft.com/office/drawing/2014/main" id="{6B4DB741-A28B-807B-4105-8B9852C9A4CB}"/>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4037" name="Rectangle 4">
            <a:extLst>
              <a:ext uri="{FF2B5EF4-FFF2-40B4-BE49-F238E27FC236}">
                <a16:creationId xmlns:a16="http://schemas.microsoft.com/office/drawing/2014/main" id="{649017BA-1D86-E176-6321-0810C14520FC}"/>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4038" name="Rectangle 5">
            <a:extLst>
              <a:ext uri="{FF2B5EF4-FFF2-40B4-BE49-F238E27FC236}">
                <a16:creationId xmlns:a16="http://schemas.microsoft.com/office/drawing/2014/main" id="{BB01821C-F9A9-6E22-D3D5-7745EF08FE09}"/>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9" name="Rectangle 6">
            <a:extLst>
              <a:ext uri="{FF2B5EF4-FFF2-40B4-BE49-F238E27FC236}">
                <a16:creationId xmlns:a16="http://schemas.microsoft.com/office/drawing/2014/main" id="{4FC15F1C-B157-F88B-04C2-FBF8785B0389}"/>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rPr>
              <a:t>Priority Symptoms:</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Diagnosis is one of the most complex tasks in medicine. Only physicians, nurse practitioners and physician assistants (under the supervision of an M.D.) are allowed to diagnose a medical complaint. Historically, 9-1-1 call-takers have wasted time trying to determine the cause of a caller’s chief complaint. This has resulted in significant delays in the dispatch of EMS resources and major law suits.</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Given a specific chief complaint, EMD’s are trained to interrogate about the presence or absence of 4 basic priority symptoms. Priority symptoms are easily recognized by both first and second party 9-1-1. Neither callers or EMDs are diagnosticians.</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The search for the presence or absence of priority symptoms provides a consistent, structured interrogation by the EMD. In the absence of this medically appropriate approach 9-1-1 call-takers “re-invent the interrogation wheel every time they answer the phone.”</a:t>
            </a:r>
          </a:p>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a:extLst>
              <a:ext uri="{FF2B5EF4-FFF2-40B4-BE49-F238E27FC236}">
                <a16:creationId xmlns:a16="http://schemas.microsoft.com/office/drawing/2014/main" id="{56C08A52-25A5-1194-6BAD-68F6B0D276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6371338-66F7-EC4A-A781-56DB8021AD60}"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
        <p:nvSpPr>
          <p:cNvPr id="45059" name="Rectangle 1026">
            <a:extLst>
              <a:ext uri="{FF2B5EF4-FFF2-40B4-BE49-F238E27FC236}">
                <a16:creationId xmlns:a16="http://schemas.microsoft.com/office/drawing/2014/main" id="{1455E9FF-B3ED-1B5C-C3CD-35E8374069BA}"/>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5060" name="Rectangle 1027">
            <a:extLst>
              <a:ext uri="{FF2B5EF4-FFF2-40B4-BE49-F238E27FC236}">
                <a16:creationId xmlns:a16="http://schemas.microsoft.com/office/drawing/2014/main" id="{BA757745-CB15-C452-E842-1B9F7AE95141}"/>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5061" name="Rectangle 1028">
            <a:extLst>
              <a:ext uri="{FF2B5EF4-FFF2-40B4-BE49-F238E27FC236}">
                <a16:creationId xmlns:a16="http://schemas.microsoft.com/office/drawing/2014/main" id="{218807CB-660C-F1E4-AF1D-A09081A15FF3}"/>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5062" name="Rectangle 1029">
            <a:extLst>
              <a:ext uri="{FF2B5EF4-FFF2-40B4-BE49-F238E27FC236}">
                <a16:creationId xmlns:a16="http://schemas.microsoft.com/office/drawing/2014/main" id="{C88A6787-0656-5FCB-D018-133B06D7BE3F}"/>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3" name="Rectangle 1030">
            <a:extLst>
              <a:ext uri="{FF2B5EF4-FFF2-40B4-BE49-F238E27FC236}">
                <a16:creationId xmlns:a16="http://schemas.microsoft.com/office/drawing/2014/main" id="{21DDF634-B6D5-7214-C88D-11F476801BAF}"/>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cs typeface="Times New Roman" panose="02020603050405020304" pitchFamily="18" charset="0"/>
              </a:rPr>
              <a:t>Response Determinant Levels:</a:t>
            </a:r>
          </a:p>
          <a:p>
            <a:pPr eaLnBrk="1" hangingPunct="1">
              <a:spcBef>
                <a:spcPct val="0"/>
              </a:spcBef>
            </a:pPr>
            <a:endParaRPr lang="en-US" altLang="en-US" b="1">
              <a:latin typeface="Arial" panose="020B0604020202020204" pitchFamily="34" charset="0"/>
              <a:cs typeface="Times New Roman" panose="02020603050405020304" pitchFamily="18" charset="0"/>
            </a:endParaRPr>
          </a:p>
          <a:p>
            <a:pPr eaLnBrk="1" hangingPunct="1">
              <a:spcBef>
                <a:spcPct val="0"/>
              </a:spcBef>
            </a:pPr>
            <a:r>
              <a:rPr lang="en-US" altLang="en-US">
                <a:latin typeface="Arial" panose="020B0604020202020204" pitchFamily="34" charset="0"/>
                <a:cs typeface="Times New Roman" panose="02020603050405020304" pitchFamily="18" charset="0"/>
              </a:rPr>
              <a:t>As you move across the table you’re moving from BLS (1</a:t>
            </a:r>
            <a:r>
              <a:rPr lang="en-US" altLang="en-US" baseline="30000">
                <a:latin typeface="Arial" panose="020B0604020202020204" pitchFamily="34" charset="0"/>
                <a:cs typeface="Times New Roman" panose="02020603050405020304" pitchFamily="18" charset="0"/>
              </a:rPr>
              <a:t>st</a:t>
            </a:r>
            <a:r>
              <a:rPr lang="en-US" altLang="en-US">
                <a:latin typeface="Arial" panose="020B0604020202020204" pitchFamily="34" charset="0"/>
                <a:cs typeface="Times New Roman" panose="02020603050405020304" pitchFamily="18" charset="0"/>
              </a:rPr>
              <a:t> Responders, EMTs) to ALS (Paramedics, EMT Intermediates) level dispatches. In the generic system Alphas and Bravos are BLS level responses; Charles and Deltas are ALS level dispatches. As you move down the chart vertically you’re moving from “cold” (non-emergency) responses to “hot” (emergency) responses. Echo level responses are immediate, maximal responses for extreme conditions of breathing (respiratory arrest or ineffective breathing). Omega level responses are non-emergency referrals or alternative transport modes for EMS calls that should not require the dispatch of emergency resources.</a:t>
            </a:r>
          </a:p>
          <a:p>
            <a:pPr eaLnBrk="1" hangingPunct="1">
              <a:spcBef>
                <a:spcPct val="0"/>
              </a:spcBef>
            </a:pPr>
            <a:endParaRPr lang="en-US" altLang="en-US">
              <a:latin typeface="Arial" panose="020B0604020202020204" pitchFamily="34" charset="0"/>
              <a:cs typeface="Times New Roman" panose="02020603050405020304" pitchFamily="18" charset="0"/>
            </a:endParaRPr>
          </a:p>
          <a:p>
            <a:pPr eaLnBrk="1" hangingPunct="1">
              <a:spcBef>
                <a:spcPct val="0"/>
              </a:spcBef>
            </a:pPr>
            <a:r>
              <a:rPr lang="en-US" altLang="en-US">
                <a:latin typeface="Arial" panose="020B0604020202020204" pitchFamily="34" charset="0"/>
                <a:cs typeface="Times New Roman" panose="02020603050405020304" pitchFamily="18" charset="0"/>
              </a:rPr>
              <a:t>The system envisions that local public safety managers (police chief, fire chief, ambulance service chief, volunteer fire &amp; EMS chiefs, the 9-1-1 director and the local EMS medical director), </a:t>
            </a:r>
            <a:r>
              <a:rPr lang="en-US" altLang="en-US" u="sng">
                <a:latin typeface="Arial" panose="020B0604020202020204" pitchFamily="34" charset="0"/>
                <a:cs typeface="Times New Roman" panose="02020603050405020304" pitchFamily="18" charset="0"/>
              </a:rPr>
              <a:t>as a group and based on local resource inventory</a:t>
            </a:r>
            <a:r>
              <a:rPr lang="en-US" altLang="en-US">
                <a:latin typeface="Arial" panose="020B0604020202020204" pitchFamily="34" charset="0"/>
                <a:cs typeface="Times New Roman" panose="02020603050405020304" pitchFamily="18" charset="0"/>
              </a:rPr>
              <a:t>, will pre-plan responses and modes for </a:t>
            </a:r>
            <a:r>
              <a:rPr lang="en-US" altLang="en-US" u="sng">
                <a:latin typeface="Arial" panose="020B0604020202020204" pitchFamily="34" charset="0"/>
                <a:cs typeface="Times New Roman" panose="02020603050405020304" pitchFamily="18" charset="0"/>
              </a:rPr>
              <a:t>every MPDS code</a:t>
            </a:r>
            <a:r>
              <a:rPr lang="en-US" altLang="en-US">
                <a:latin typeface="Arial" panose="020B0604020202020204" pitchFamily="34" charset="0"/>
                <a:cs typeface="Times New Roman" panose="02020603050405020304" pitchFamily="18" charset="0"/>
              </a:rPr>
              <a:t>.</a:t>
            </a:r>
          </a:p>
          <a:p>
            <a:pPr eaLnBrk="1" hangingPunct="1">
              <a:spcBef>
                <a:spcPct val="0"/>
              </a:spcBef>
            </a:pPr>
            <a:r>
              <a:rPr lang="en-US" altLang="en-US">
                <a:latin typeface="Arial" panose="020B0604020202020204" pitchFamily="34" charset="0"/>
                <a:cs typeface="Times New Roman" panose="02020603050405020304" pitchFamily="18" charset="0"/>
              </a:rPr>
              <a:t> </a:t>
            </a:r>
          </a:p>
          <a:p>
            <a:pPr eaLnBrk="1" hangingPunct="1">
              <a:spcBef>
                <a:spcPct val="0"/>
              </a:spcBef>
            </a:pPr>
            <a:r>
              <a:rPr lang="en-US" altLang="en-US" b="1">
                <a:latin typeface="Arial" panose="020B0604020202020204" pitchFamily="34" charset="0"/>
                <a:cs typeface="Times New Roman" panose="02020603050405020304" pitchFamily="18" charset="0"/>
              </a:rPr>
              <a:t>Key Teaching Point:</a:t>
            </a:r>
            <a:r>
              <a:rPr lang="en-US" altLang="en-US">
                <a:latin typeface="Arial" panose="020B0604020202020204" pitchFamily="34" charset="0"/>
                <a:cs typeface="Times New Roman" panose="02020603050405020304" pitchFamily="18" charset="0"/>
              </a:rPr>
              <a:t> Emphasize the Response assignments are locally determined.</a:t>
            </a:r>
          </a:p>
          <a:p>
            <a:pPr eaLnBrk="1" hangingPunct="1">
              <a:spcBef>
                <a:spcPct val="0"/>
              </a:spcBef>
            </a:pPr>
            <a:r>
              <a:rPr lang="en-US" altLang="en-US" b="1">
                <a:latin typeface="Arial" panose="020B0604020202020204" pitchFamily="34" charset="0"/>
                <a:cs typeface="Times New Roman" panose="02020603050405020304" pitchFamily="18" charset="0"/>
              </a:rPr>
              <a:t>Key Teaching Point:</a:t>
            </a:r>
            <a:r>
              <a:rPr lang="en-US" altLang="en-US">
                <a:latin typeface="Arial" panose="020B0604020202020204" pitchFamily="34" charset="0"/>
                <a:cs typeface="Times New Roman" panose="02020603050405020304" pitchFamily="18" charset="0"/>
              </a:rPr>
              <a:t> The coding system provides a framework to match the level of response to the level of urgency as determined by the EMD</a:t>
            </a:r>
          </a:p>
          <a:p>
            <a:pPr eaLnBrk="1" hangingPunct="1">
              <a:spcBef>
                <a:spcPct val="0"/>
              </a:spcBef>
            </a:pPr>
            <a:r>
              <a:rPr lang="en-US" altLang="en-US" b="1">
                <a:latin typeface="Arial" panose="020B0604020202020204" pitchFamily="34" charset="0"/>
                <a:cs typeface="Times New Roman" panose="02020603050405020304" pitchFamily="18" charset="0"/>
              </a:rPr>
              <a:t>Key Teaching Point:</a:t>
            </a:r>
            <a:r>
              <a:rPr lang="en-US" altLang="en-US">
                <a:latin typeface="Arial" panose="020B0604020202020204" pitchFamily="34" charset="0"/>
                <a:cs typeface="Times New Roman" panose="02020603050405020304" pitchFamily="18" charset="0"/>
              </a:rPr>
              <a:t> 95% of all EMS calls are not time-critical or life-threatening.</a:t>
            </a:r>
          </a:p>
          <a:p>
            <a:pPr eaLnBrk="1" hangingPunct="1">
              <a:spcBef>
                <a:spcPct val="0"/>
              </a:spcBef>
            </a:pPr>
            <a:r>
              <a:rPr lang="en-US" altLang="en-US">
                <a:latin typeface="Arial" panose="020B0604020202020204" pitchFamily="34" charset="0"/>
                <a:cs typeface="Times New Roman" panose="02020603050405020304" pitchFamily="18" charset="0"/>
              </a:rPr>
              <a:t> </a:t>
            </a:r>
          </a:p>
          <a:p>
            <a:pPr eaLnBrk="1" hangingPunct="1">
              <a:spcBef>
                <a:spcPct val="0"/>
              </a:spcBef>
            </a:pPr>
            <a:r>
              <a:rPr lang="en-US" altLang="en-US" b="1">
                <a:solidFill>
                  <a:srgbClr val="FF0000"/>
                </a:solidFill>
                <a:latin typeface="Arial" panose="020B0604020202020204" pitchFamily="34" charset="0"/>
                <a:cs typeface="Times New Roman" panose="02020603050405020304" pitchFamily="18" charset="0"/>
              </a:rPr>
              <a:t>OMEGA Audio Tape (1:43) - Rat Poison</a:t>
            </a:r>
            <a:endParaRPr lang="en-US" altLang="en-US">
              <a:solidFill>
                <a:srgbClr val="FF0000"/>
              </a:solidFill>
              <a:latin typeface="Arial" panose="020B0604020202020204" pitchFamily="34" charset="0"/>
              <a:cs typeface="Times New Roman" panose="02020603050405020304" pitchFamily="18" charset="0"/>
            </a:endParaRPr>
          </a:p>
          <a:p>
            <a:pPr eaLnBrk="1" hangingPunct="1">
              <a:spcBef>
                <a:spcPct val="0"/>
              </a:spcBef>
            </a:pPr>
            <a:r>
              <a:rPr lang="en-US" altLang="en-US">
                <a:latin typeface="Arial" panose="020B0604020202020204" pitchFamily="34" charset="0"/>
                <a:cs typeface="Times New Roman" panose="02020603050405020304" pitchFamily="18" charset="0"/>
              </a:rPr>
              <a:t>This is an illustration of the Poison Control Center referral associated with the OMEGA determinant level on Protocol 23. This Omega determinant  code utilizes an alternative community resource for a 9-1-1 call that should not require the dispatch of a mobile EMS response. Refer participants to Rule 1 in the Additional Information section of Protocol 23 before playing the tape.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00D635DD-51F5-8F30-5A00-EDBBC813B8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7B85F62-C138-1842-94D1-E459495A63D7}"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
        <p:nvSpPr>
          <p:cNvPr id="46083" name="Rectangle 2">
            <a:extLst>
              <a:ext uri="{FF2B5EF4-FFF2-40B4-BE49-F238E27FC236}">
                <a16:creationId xmlns:a16="http://schemas.microsoft.com/office/drawing/2014/main" id="{8AF773D7-3834-2C39-140F-33BBA50248A5}"/>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6084" name="Rectangle 4">
            <a:extLst>
              <a:ext uri="{FF2B5EF4-FFF2-40B4-BE49-F238E27FC236}">
                <a16:creationId xmlns:a16="http://schemas.microsoft.com/office/drawing/2014/main" id="{EF2225F1-1E6F-0163-6798-86D6CDFF1637}"/>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6085" name="Rectangle 5">
            <a:extLst>
              <a:ext uri="{FF2B5EF4-FFF2-40B4-BE49-F238E27FC236}">
                <a16:creationId xmlns:a16="http://schemas.microsoft.com/office/drawing/2014/main" id="{24C918E3-288A-9D96-6031-437566F50BD3}"/>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6086" name="Rectangle 6">
            <a:extLst>
              <a:ext uri="{FF2B5EF4-FFF2-40B4-BE49-F238E27FC236}">
                <a16:creationId xmlns:a16="http://schemas.microsoft.com/office/drawing/2014/main" id="{DB37A11A-7115-776F-CB20-799A4D7D755D}"/>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46087" name="Rectangle 7">
            <a:extLst>
              <a:ext uri="{FF2B5EF4-FFF2-40B4-BE49-F238E27FC236}">
                <a16:creationId xmlns:a16="http://schemas.microsoft.com/office/drawing/2014/main" id="{BDB85FC9-683B-5AA4-E61B-3B3273C5E622}"/>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rPr>
              <a:t>ECHO Determinant Coding:</a:t>
            </a:r>
          </a:p>
          <a:p>
            <a:pPr eaLnBrk="1" hangingPunct="1">
              <a:spcBef>
                <a:spcPct val="0"/>
              </a:spcBef>
            </a:pPr>
            <a:r>
              <a:rPr lang="en-US" altLang="en-US">
                <a:latin typeface="Arial" panose="020B0604020202020204" pitchFamily="34" charset="0"/>
              </a:rPr>
              <a:t>The ECHO determinant level provides a means early recognition of extreme conditions of breathing by the EMD and allows local response policy planners to pre-plan the response of “the closest anything” if it can help in extreme conditions of breathing. ECHO level responses are dispatched by the EMD within the first 20-30 seconds of caller interrogation.</a:t>
            </a:r>
          </a:p>
          <a:p>
            <a:pPr eaLnBrk="1" hangingPunct="1">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FB31542-3B54-AFFA-D370-C6396F5913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045808-5A24-8A4E-A4F4-4F09481D3A50}"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
        <p:nvSpPr>
          <p:cNvPr id="47107" name="Rectangle 2">
            <a:extLst>
              <a:ext uri="{FF2B5EF4-FFF2-40B4-BE49-F238E27FC236}">
                <a16:creationId xmlns:a16="http://schemas.microsoft.com/office/drawing/2014/main" id="{3584A8F0-560B-252F-F7F3-87CAF29CF251}"/>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7108" name="Rectangle 4">
            <a:extLst>
              <a:ext uri="{FF2B5EF4-FFF2-40B4-BE49-F238E27FC236}">
                <a16:creationId xmlns:a16="http://schemas.microsoft.com/office/drawing/2014/main" id="{F3A7CC0C-C390-4F32-A141-EFCA6880A57F}"/>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7109" name="Rectangle 5">
            <a:extLst>
              <a:ext uri="{FF2B5EF4-FFF2-40B4-BE49-F238E27FC236}">
                <a16:creationId xmlns:a16="http://schemas.microsoft.com/office/drawing/2014/main" id="{715647C3-40D3-2FEC-0161-0691EF97D121}"/>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7110" name="Rectangle 6">
            <a:extLst>
              <a:ext uri="{FF2B5EF4-FFF2-40B4-BE49-F238E27FC236}">
                <a16:creationId xmlns:a16="http://schemas.microsoft.com/office/drawing/2014/main" id="{63614543-5C91-1307-EA84-2E3E5C62F359}"/>
              </a:ext>
            </a:extLst>
          </p:cNvPr>
          <p:cNvSpPr>
            <a:spLocks noGrp="1" noRot="1" noChangeAspect="1" noChangeArrowheads="1" noTextEdit="1"/>
          </p:cNvSpPr>
          <p:nvPr>
            <p:ph type="sldImg"/>
          </p:nvPr>
        </p:nvSpPr>
        <p:spPr bwMode="auto">
          <a:xfrm>
            <a:off x="1155700" y="692150"/>
            <a:ext cx="4554538" cy="3416300"/>
          </a:xfrm>
          <a:solidFill>
            <a:srgbClr val="FFFFFF"/>
          </a:solidFill>
          <a:ln cap="flat">
            <a:solidFill>
              <a:srgbClr val="000000"/>
            </a:solidFill>
            <a:miter lim="800000"/>
            <a:headEnd/>
            <a:tailEnd/>
          </a:ln>
        </p:spPr>
      </p:sp>
      <p:sp>
        <p:nvSpPr>
          <p:cNvPr id="47111" name="Rectangle 7">
            <a:extLst>
              <a:ext uri="{FF2B5EF4-FFF2-40B4-BE49-F238E27FC236}">
                <a16:creationId xmlns:a16="http://schemas.microsoft.com/office/drawing/2014/main" id="{26961836-B93D-45A5-14F7-232AFFFA81D0}"/>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a:latin typeface="Arial" panose="020B0604020202020204" pitchFamily="34" charset="0"/>
              </a:rPr>
              <a:t>After eliciting and verifying the address of the emergency and the number the 9-1-1 caller is calling from the EMD interrogates for “Four Commandment” information. If the answer to the Case Entry breathing question is “no,” “I can’t tell,” or “I’m not sure” a maximal emergency response is dispatched immediately. If the 9-1-1 caller reports that the patient is breathing, but is not awake, thirty seconds of further interrogation occurs on the appropriate chief complaint interrogation protocol. Patients who are not awake generate a Delta level dispatch.</a:t>
            </a:r>
          </a:p>
          <a:p>
            <a:pPr eaLnBrk="1" hangingPunct="1">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C1CC5158-00B1-73E4-AD67-9A3646773C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7E3BAE-151A-E945-BE6C-765FBB77657A}"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
        <p:nvSpPr>
          <p:cNvPr id="48131" name="Rectangle 2">
            <a:extLst>
              <a:ext uri="{FF2B5EF4-FFF2-40B4-BE49-F238E27FC236}">
                <a16:creationId xmlns:a16="http://schemas.microsoft.com/office/drawing/2014/main" id="{67A1A92F-F490-374C-7D55-6445FC7E8058}"/>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8132" name="Rectangle 3">
            <a:extLst>
              <a:ext uri="{FF2B5EF4-FFF2-40B4-BE49-F238E27FC236}">
                <a16:creationId xmlns:a16="http://schemas.microsoft.com/office/drawing/2014/main" id="{0C565AA3-DC9F-5531-4549-D44CD1FDFC0F}"/>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8133" name="Rectangle 4">
            <a:extLst>
              <a:ext uri="{FF2B5EF4-FFF2-40B4-BE49-F238E27FC236}">
                <a16:creationId xmlns:a16="http://schemas.microsoft.com/office/drawing/2014/main" id="{984FFF86-DEA0-6248-422A-87DA82A365FC}"/>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8134" name="Rectangle 5">
            <a:extLst>
              <a:ext uri="{FF2B5EF4-FFF2-40B4-BE49-F238E27FC236}">
                <a16:creationId xmlns:a16="http://schemas.microsoft.com/office/drawing/2014/main" id="{F623E376-4065-3A9B-9134-6D9BFBBD0B64}"/>
              </a:ext>
            </a:extLst>
          </p:cNvPr>
          <p:cNvSpPr>
            <a:spLocks noGrp="1" noRot="1" noChangeAspect="1" noChangeArrowheads="1" noTextEdit="1"/>
          </p:cNvSpPr>
          <p:nvPr>
            <p:ph type="sldImg"/>
          </p:nvPr>
        </p:nvSpPr>
        <p:spPr bwMode="auto">
          <a:xfrm>
            <a:off x="1155700"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5" name="Rectangle 6">
            <a:extLst>
              <a:ext uri="{FF2B5EF4-FFF2-40B4-BE49-F238E27FC236}">
                <a16:creationId xmlns:a16="http://schemas.microsoft.com/office/drawing/2014/main" id="{ED140402-1902-7301-37A2-ED8859445062}"/>
              </a:ext>
            </a:extLst>
          </p:cNvPr>
          <p:cNvSpPr>
            <a:spLocks noGrp="1" noChangeArrowheads="1"/>
          </p:cNvSpPr>
          <p:nvPr>
            <p:ph type="body" idx="1"/>
          </p:nvPr>
        </p:nvSpPr>
        <p:spPr bwMode="auto">
          <a:xfrm>
            <a:off x="909638" y="4343400"/>
            <a:ext cx="503872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51" tIns="45021" rIns="91651" bIns="45021"/>
          <a:lstStyle/>
          <a:p>
            <a:pPr eaLnBrk="1" hangingPunct="1">
              <a:spcBef>
                <a:spcPct val="0"/>
              </a:spcBef>
            </a:pPr>
            <a:r>
              <a:rPr lang="en-US" altLang="en-US" b="1">
                <a:latin typeface="Arial" panose="020B0604020202020204" pitchFamily="34" charset="0"/>
              </a:rPr>
              <a:t>Immediate ECHO dispatch symbols:</a:t>
            </a: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Direct the students’ attention to the symbols (sometimes referred to as “road signs”) on the Case Entry Protocol. The Case Entry Protocol is where the EMD’s interrogation starts. The symbols that trigger an immediate ECHO dispatch are when a patient is hanging, patient underwater, choking, not breathing or breathing “ineffectively.” In hanging, patient underwater, and choking situations after the EMD dispatches an immediate response. After dispatching the immediate response, the EMD returns to the Case Entry protocol and continues the interrogation to determine which Pre-Arrival Instruction Protocol is appropriate for the situation. Except for Emergency Childbirth and Delivery situations Pre-Arrival Instruction Protocol selection is based on the patient’s age.</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a:latin typeface="Arial" panose="020B0604020202020204" pitchFamily="34" charset="0"/>
              </a:rPr>
              <a:t>If the EMD determines during Case Entry interrogation that the patient is breathing medical dispatch philosophy holds that there is an additional thirty seconds to ask a few more questions so the correct level of EMS response can be dispatched either emergency or non-emergency.</a:t>
            </a: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F3C90FF-3D45-4222-4EF5-FEC20F6C91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0B14B4-484E-5540-87E5-1664CDE2E6C2}" type="slidenum">
              <a:rPr lang="en-US" altLang="en-US">
                <a:latin typeface="Calibri" panose="020F0502020204030204" pitchFamily="34" charset="0"/>
              </a:rPr>
              <a:pPr eaLnBrk="1" hangingPunct="1"/>
              <a:t>9</a:t>
            </a:fld>
            <a:endParaRPr lang="en-US" altLang="en-US">
              <a:latin typeface="Calibri" panose="020F0502020204030204" pitchFamily="34" charset="0"/>
            </a:endParaRPr>
          </a:p>
        </p:txBody>
      </p:sp>
      <p:sp>
        <p:nvSpPr>
          <p:cNvPr id="49155" name="Rectangle 2050">
            <a:extLst>
              <a:ext uri="{FF2B5EF4-FFF2-40B4-BE49-F238E27FC236}">
                <a16:creationId xmlns:a16="http://schemas.microsoft.com/office/drawing/2014/main" id="{794C2EB5-F068-A092-C19E-33B1364ED34C}"/>
              </a:ext>
            </a:extLst>
          </p:cNvPr>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9156" name="Rectangle 2051">
            <a:extLst>
              <a:ext uri="{FF2B5EF4-FFF2-40B4-BE49-F238E27FC236}">
                <a16:creationId xmlns:a16="http://schemas.microsoft.com/office/drawing/2014/main" id="{8EAC2FA6-5120-DA72-4A9D-0568E23ADD06}"/>
              </a:ext>
            </a:extLst>
          </p:cNvPr>
          <p:cNvSpPr>
            <a:spLocks noChangeArrowheads="1"/>
          </p:cNvSpPr>
          <p:nvPr/>
        </p:nvSpPr>
        <p:spPr bwMode="auto">
          <a:xfrm>
            <a:off x="0" y="8688388"/>
            <a:ext cx="2971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9157" name="Rectangle 2052">
            <a:extLst>
              <a:ext uri="{FF2B5EF4-FFF2-40B4-BE49-F238E27FC236}">
                <a16:creationId xmlns:a16="http://schemas.microsoft.com/office/drawing/2014/main" id="{DC1583BA-E970-F6C6-9BB2-CBBF97020CFC}"/>
              </a:ext>
            </a:extLst>
          </p:cNvPr>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alibri" panose="020F0502020204030204" pitchFamily="34" charset="0"/>
            </a:endParaRPr>
          </a:p>
        </p:txBody>
      </p:sp>
      <p:sp>
        <p:nvSpPr>
          <p:cNvPr id="49158" name="Rectangle 2053">
            <a:extLst>
              <a:ext uri="{FF2B5EF4-FFF2-40B4-BE49-F238E27FC236}">
                <a16:creationId xmlns:a16="http://schemas.microsoft.com/office/drawing/2014/main" id="{E9E44A26-45BB-F60E-41AD-36E73E489CA1}"/>
              </a:ext>
            </a:extLst>
          </p:cNvPr>
          <p:cNvSpPr>
            <a:spLocks noGrp="1" noRot="1" noChangeAspect="1" noChangeArrowheads="1" noTextEdit="1"/>
          </p:cNvSpPr>
          <p:nvPr>
            <p:ph type="sldImg"/>
          </p:nvPr>
        </p:nvSpPr>
        <p:spPr bwMode="auto">
          <a:xfrm>
            <a:off x="1152525" y="692150"/>
            <a:ext cx="455453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9" name="Rectangle 2054">
            <a:extLst>
              <a:ext uri="{FF2B5EF4-FFF2-40B4-BE49-F238E27FC236}">
                <a16:creationId xmlns:a16="http://schemas.microsoft.com/office/drawing/2014/main" id="{E4BCB0F6-75B1-4A0A-1156-C1DBB8E18286}"/>
              </a:ext>
            </a:extLst>
          </p:cNvPr>
          <p:cNvSpPr>
            <a:spLocks noGrp="1" noChangeArrowheads="1"/>
          </p:cNvSpPr>
          <p:nvPr>
            <p:ph type="body" idx="1"/>
          </p:nvPr>
        </p:nvSpPr>
        <p:spPr bwMode="auto">
          <a:xfrm>
            <a:off x="909638" y="4343400"/>
            <a:ext cx="5186362"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72" tIns="44442" rIns="90472" bIns="44442"/>
          <a:lstStyle/>
          <a:p>
            <a:pPr eaLnBrk="1" hangingPunct="1">
              <a:spcBef>
                <a:spcPct val="0"/>
              </a:spcBef>
            </a:pPr>
            <a:r>
              <a:rPr lang="en-US" altLang="en-US" b="1">
                <a:latin typeface="Arial" panose="020B0604020202020204" pitchFamily="34" charset="0"/>
              </a:rPr>
              <a:t>Protocol A Airway / Arrest / Choking (Unconscious) - Infant &lt; 1 Yr</a:t>
            </a:r>
          </a:p>
          <a:p>
            <a:pPr eaLnBrk="1" hangingPunct="1">
              <a:spcBef>
                <a:spcPct val="0"/>
              </a:spcBef>
            </a:pPr>
            <a:endParaRPr lang="en-US" altLang="en-US" b="1">
              <a:latin typeface="Arial" panose="020B0604020202020204" pitchFamily="34" charset="0"/>
            </a:endParaRPr>
          </a:p>
          <a:p>
            <a:pPr eaLnBrk="1" hangingPunct="1">
              <a:spcBef>
                <a:spcPct val="0"/>
              </a:spcBef>
            </a:pPr>
            <a:r>
              <a:rPr lang="en-US" altLang="en-US">
                <a:latin typeface="Arial" panose="020B0604020202020204" pitchFamily="34" charset="0"/>
              </a:rPr>
              <a:t>As the tape plays the trainer can point to the pre-arrival instruction panels that the EMD is reading.</a:t>
            </a:r>
          </a:p>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EFE75C97-7A9E-BA9C-0F02-134E6B3114F5}"/>
              </a:ext>
            </a:extLst>
          </p:cNvPr>
          <p:cNvGrpSpPr>
            <a:grpSpLocks/>
          </p:cNvGrpSpPr>
          <p:nvPr/>
        </p:nvGrpSpPr>
        <p:grpSpPr bwMode="auto">
          <a:xfrm>
            <a:off x="0" y="0"/>
            <a:ext cx="9144000" cy="6856413"/>
            <a:chOff x="0" y="0"/>
            <a:chExt cx="5760" cy="4319"/>
          </a:xfrm>
        </p:grpSpPr>
        <p:sp>
          <p:nvSpPr>
            <p:cNvPr id="5" name="Freeform 3">
              <a:extLst>
                <a:ext uri="{FF2B5EF4-FFF2-40B4-BE49-F238E27FC236}">
                  <a16:creationId xmlns:a16="http://schemas.microsoft.com/office/drawing/2014/main" id="{ACDC68EC-0725-21DC-59DF-400FFFDB73E8}"/>
                </a:ext>
              </a:extLst>
            </p:cNvPr>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6" name="Freeform 4">
              <a:extLst>
                <a:ext uri="{FF2B5EF4-FFF2-40B4-BE49-F238E27FC236}">
                  <a16:creationId xmlns:a16="http://schemas.microsoft.com/office/drawing/2014/main" id="{52627751-997E-AC89-CD45-B82148B3DE94}"/>
                </a:ext>
              </a:extLst>
            </p:cNvPr>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7" name="Freeform 5">
              <a:extLst>
                <a:ext uri="{FF2B5EF4-FFF2-40B4-BE49-F238E27FC236}">
                  <a16:creationId xmlns:a16="http://schemas.microsoft.com/office/drawing/2014/main" id="{995BDC6F-F121-14AA-76CD-18573BBD5AA7}"/>
                </a:ext>
              </a:extLst>
            </p:cNvPr>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8" name="Freeform 6">
              <a:extLst>
                <a:ext uri="{FF2B5EF4-FFF2-40B4-BE49-F238E27FC236}">
                  <a16:creationId xmlns:a16="http://schemas.microsoft.com/office/drawing/2014/main" id="{9CEF3E19-794A-68A7-7377-5D8F94D94773}"/>
                </a:ext>
              </a:extLst>
            </p:cNvPr>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7">
              <a:extLst>
                <a:ext uri="{FF2B5EF4-FFF2-40B4-BE49-F238E27FC236}">
                  <a16:creationId xmlns:a16="http://schemas.microsoft.com/office/drawing/2014/main" id="{E741E2C0-3BF3-36FC-5F76-0F7BDF65606A}"/>
                </a:ext>
              </a:extLst>
            </p:cNvPr>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sp>
          <p:nvSpPr>
            <p:cNvPr id="10" name="Freeform 8">
              <a:extLst>
                <a:ext uri="{FF2B5EF4-FFF2-40B4-BE49-F238E27FC236}">
                  <a16:creationId xmlns:a16="http://schemas.microsoft.com/office/drawing/2014/main" id="{6006520F-754F-3F12-9430-97C1F42F5C90}"/>
                </a:ext>
              </a:extLst>
            </p:cNvPr>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9">
              <a:extLst>
                <a:ext uri="{FF2B5EF4-FFF2-40B4-BE49-F238E27FC236}">
                  <a16:creationId xmlns:a16="http://schemas.microsoft.com/office/drawing/2014/main" id="{300DC8FD-ADBA-F100-C860-60FA99BB5699}"/>
                </a:ext>
              </a:extLst>
            </p:cNvPr>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0">
              <a:extLst>
                <a:ext uri="{FF2B5EF4-FFF2-40B4-BE49-F238E27FC236}">
                  <a16:creationId xmlns:a16="http://schemas.microsoft.com/office/drawing/2014/main" id="{806DAC76-E69D-5B3A-4691-22C554673A65}"/>
                </a:ext>
              </a:extLst>
            </p:cNvPr>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3" name="Freeform 11">
              <a:extLst>
                <a:ext uri="{FF2B5EF4-FFF2-40B4-BE49-F238E27FC236}">
                  <a16:creationId xmlns:a16="http://schemas.microsoft.com/office/drawing/2014/main" id="{9345EBE4-215B-C81D-A845-76C36D644487}"/>
                </a:ext>
              </a:extLst>
            </p:cNvPr>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2">
              <a:extLst>
                <a:ext uri="{FF2B5EF4-FFF2-40B4-BE49-F238E27FC236}">
                  <a16:creationId xmlns:a16="http://schemas.microsoft.com/office/drawing/2014/main" id="{1FE66C0E-062F-4E82-24F1-BD6A532DB5CB}"/>
                </a:ext>
              </a:extLst>
            </p:cNvPr>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 name="Freeform 13">
              <a:extLst>
                <a:ext uri="{FF2B5EF4-FFF2-40B4-BE49-F238E27FC236}">
                  <a16:creationId xmlns:a16="http://schemas.microsoft.com/office/drawing/2014/main" id="{FDDF004F-5F4F-5AF0-DF81-A3AA48680023}"/>
                </a:ext>
              </a:extLst>
            </p:cNvPr>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4">
              <a:extLst>
                <a:ext uri="{FF2B5EF4-FFF2-40B4-BE49-F238E27FC236}">
                  <a16:creationId xmlns:a16="http://schemas.microsoft.com/office/drawing/2014/main" id="{4519D97D-F81B-88D9-EED0-253A2A50334E}"/>
                </a:ext>
              </a:extLst>
            </p:cNvPr>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7" name="Freeform 15">
              <a:extLst>
                <a:ext uri="{FF2B5EF4-FFF2-40B4-BE49-F238E27FC236}">
                  <a16:creationId xmlns:a16="http://schemas.microsoft.com/office/drawing/2014/main" id="{B87DBDF4-2E39-7116-0923-6D8358DC9FD7}"/>
                </a:ext>
              </a:extLst>
            </p:cNvPr>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6">
              <a:extLst>
                <a:ext uri="{FF2B5EF4-FFF2-40B4-BE49-F238E27FC236}">
                  <a16:creationId xmlns:a16="http://schemas.microsoft.com/office/drawing/2014/main" id="{F7F87FC0-3004-5C75-BCB9-BA99A8DB1756}"/>
                </a:ext>
              </a:extLst>
            </p:cNvPr>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9" name="Freeform 17">
              <a:extLst>
                <a:ext uri="{FF2B5EF4-FFF2-40B4-BE49-F238E27FC236}">
                  <a16:creationId xmlns:a16="http://schemas.microsoft.com/office/drawing/2014/main" id="{3AD3F02E-E638-6B1D-1358-2B6F8B58663A}"/>
                </a:ext>
              </a:extLst>
            </p:cNvPr>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0" name="Freeform 18">
              <a:extLst>
                <a:ext uri="{FF2B5EF4-FFF2-40B4-BE49-F238E27FC236}">
                  <a16:creationId xmlns:a16="http://schemas.microsoft.com/office/drawing/2014/main" id="{FC6A129E-B99B-7509-9388-065E0E491980}"/>
                </a:ext>
              </a:extLst>
            </p:cNvPr>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1" name="Freeform 19">
              <a:extLst>
                <a:ext uri="{FF2B5EF4-FFF2-40B4-BE49-F238E27FC236}">
                  <a16:creationId xmlns:a16="http://schemas.microsoft.com/office/drawing/2014/main" id="{3C100A94-9D13-83A2-BA92-9D3DEB4EBC19}"/>
                </a:ext>
              </a:extLst>
            </p:cNvPr>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0">
              <a:extLst>
                <a:ext uri="{FF2B5EF4-FFF2-40B4-BE49-F238E27FC236}">
                  <a16:creationId xmlns:a16="http://schemas.microsoft.com/office/drawing/2014/main" id="{4D1C072C-8AAB-50C1-0618-D56B222FDBBB}"/>
                </a:ext>
              </a:extLst>
            </p:cNvPr>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3" name="Freeform 21">
              <a:extLst>
                <a:ext uri="{FF2B5EF4-FFF2-40B4-BE49-F238E27FC236}">
                  <a16:creationId xmlns:a16="http://schemas.microsoft.com/office/drawing/2014/main" id="{73617338-8AA5-BDDA-286E-8D0D6F58D1D0}"/>
                </a:ext>
              </a:extLst>
            </p:cNvPr>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22">
              <a:extLst>
                <a:ext uri="{FF2B5EF4-FFF2-40B4-BE49-F238E27FC236}">
                  <a16:creationId xmlns:a16="http://schemas.microsoft.com/office/drawing/2014/main" id="{BD0A8CB8-E75E-C25B-1C65-B57DAFFAFF0B}"/>
                </a:ext>
              </a:extLst>
            </p:cNvPr>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5" name="Freeform 23">
              <a:extLst>
                <a:ext uri="{FF2B5EF4-FFF2-40B4-BE49-F238E27FC236}">
                  <a16:creationId xmlns:a16="http://schemas.microsoft.com/office/drawing/2014/main" id="{E236AF90-BE40-E7F0-D6B4-5FC09FE98A48}"/>
                </a:ext>
              </a:extLst>
            </p:cNvPr>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sp>
          <p:nvSpPr>
            <p:cNvPr id="26" name="Freeform 24">
              <a:extLst>
                <a:ext uri="{FF2B5EF4-FFF2-40B4-BE49-F238E27FC236}">
                  <a16:creationId xmlns:a16="http://schemas.microsoft.com/office/drawing/2014/main" id="{1C9F6BCD-D08C-BACB-DA31-78A22A8903BD}"/>
                </a:ext>
              </a:extLst>
            </p:cNvPr>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7" name="Freeform 25">
              <a:extLst>
                <a:ext uri="{FF2B5EF4-FFF2-40B4-BE49-F238E27FC236}">
                  <a16:creationId xmlns:a16="http://schemas.microsoft.com/office/drawing/2014/main" id="{819AADC8-2C14-AEC5-3491-B67BE9C5965B}"/>
                </a:ext>
              </a:extLst>
            </p:cNvPr>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26">
              <a:extLst>
                <a:ext uri="{FF2B5EF4-FFF2-40B4-BE49-F238E27FC236}">
                  <a16:creationId xmlns:a16="http://schemas.microsoft.com/office/drawing/2014/main" id="{00AABB5A-3273-B34F-B35C-51B7DA3CF12F}"/>
                </a:ext>
              </a:extLst>
            </p:cNvPr>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29" name="Freeform 27">
              <a:extLst>
                <a:ext uri="{FF2B5EF4-FFF2-40B4-BE49-F238E27FC236}">
                  <a16:creationId xmlns:a16="http://schemas.microsoft.com/office/drawing/2014/main" id="{7C785BBD-C17C-487E-DE4E-4FC031510114}"/>
                </a:ext>
              </a:extLst>
            </p:cNvPr>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0" name="Freeform 28">
              <a:extLst>
                <a:ext uri="{FF2B5EF4-FFF2-40B4-BE49-F238E27FC236}">
                  <a16:creationId xmlns:a16="http://schemas.microsoft.com/office/drawing/2014/main" id="{3775C3D0-89B3-C553-A1AA-859F9F5EF763}"/>
                </a:ext>
              </a:extLst>
            </p:cNvPr>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29">
              <a:extLst>
                <a:ext uri="{FF2B5EF4-FFF2-40B4-BE49-F238E27FC236}">
                  <a16:creationId xmlns:a16="http://schemas.microsoft.com/office/drawing/2014/main" id="{8DDE3035-A23C-0F21-D624-93F8301E281F}"/>
                </a:ext>
              </a:extLst>
            </p:cNvPr>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2" name="Freeform 30">
              <a:extLst>
                <a:ext uri="{FF2B5EF4-FFF2-40B4-BE49-F238E27FC236}">
                  <a16:creationId xmlns:a16="http://schemas.microsoft.com/office/drawing/2014/main" id="{306FC6BB-25A9-57F5-E1EB-B698EC04ABAB}"/>
                </a:ext>
              </a:extLst>
            </p:cNvPr>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1">
              <a:extLst>
                <a:ext uri="{FF2B5EF4-FFF2-40B4-BE49-F238E27FC236}">
                  <a16:creationId xmlns:a16="http://schemas.microsoft.com/office/drawing/2014/main" id="{25F2A207-2168-5217-2A78-4687D7D723A0}"/>
                </a:ext>
              </a:extLst>
            </p:cNvPr>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4" name="Freeform 32">
              <a:extLst>
                <a:ext uri="{FF2B5EF4-FFF2-40B4-BE49-F238E27FC236}">
                  <a16:creationId xmlns:a16="http://schemas.microsoft.com/office/drawing/2014/main" id="{E3555869-73A1-527D-6B14-5070C1575AAC}"/>
                </a:ext>
              </a:extLst>
            </p:cNvPr>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5" name="Freeform 33">
              <a:extLst>
                <a:ext uri="{FF2B5EF4-FFF2-40B4-BE49-F238E27FC236}">
                  <a16:creationId xmlns:a16="http://schemas.microsoft.com/office/drawing/2014/main" id="{6717A840-7FA6-9090-F61A-0DA45DFB6686}"/>
                </a:ext>
              </a:extLst>
            </p:cNvPr>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6" name="Freeform 34">
              <a:extLst>
                <a:ext uri="{FF2B5EF4-FFF2-40B4-BE49-F238E27FC236}">
                  <a16:creationId xmlns:a16="http://schemas.microsoft.com/office/drawing/2014/main" id="{75F756F5-51C6-0AD3-5932-BFDEC269A53B}"/>
                </a:ext>
              </a:extLst>
            </p:cNvPr>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7" name="Freeform 35">
              <a:extLst>
                <a:ext uri="{FF2B5EF4-FFF2-40B4-BE49-F238E27FC236}">
                  <a16:creationId xmlns:a16="http://schemas.microsoft.com/office/drawing/2014/main" id="{6AB19531-77F0-40A4-D509-007BE1E66980}"/>
                </a:ext>
              </a:extLst>
            </p:cNvPr>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8" name="Freeform 36">
              <a:extLst>
                <a:ext uri="{FF2B5EF4-FFF2-40B4-BE49-F238E27FC236}">
                  <a16:creationId xmlns:a16="http://schemas.microsoft.com/office/drawing/2014/main" id="{082F4175-0286-FB4A-6289-31C45E33D3A4}"/>
                </a:ext>
              </a:extLst>
            </p:cNvPr>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39" name="Freeform 37">
              <a:extLst>
                <a:ext uri="{FF2B5EF4-FFF2-40B4-BE49-F238E27FC236}">
                  <a16:creationId xmlns:a16="http://schemas.microsoft.com/office/drawing/2014/main" id="{857AB8B8-15EF-EF6A-D1B0-2F895CB9FDBA}"/>
                </a:ext>
              </a:extLst>
            </p:cNvPr>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40" name="Freeform 38">
              <a:extLst>
                <a:ext uri="{FF2B5EF4-FFF2-40B4-BE49-F238E27FC236}">
                  <a16:creationId xmlns:a16="http://schemas.microsoft.com/office/drawing/2014/main" id="{274E8239-E8C5-89F2-2FEE-AC19AF0FE858}"/>
                </a:ext>
              </a:extLst>
            </p:cNvPr>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grpSp>
          <p:nvGrpSpPr>
            <p:cNvPr id="41" name="Group 39">
              <a:extLst>
                <a:ext uri="{FF2B5EF4-FFF2-40B4-BE49-F238E27FC236}">
                  <a16:creationId xmlns:a16="http://schemas.microsoft.com/office/drawing/2014/main" id="{D4718CAD-EA3E-3636-6F44-EE76C3B8035F}"/>
                </a:ext>
              </a:extLst>
            </p:cNvPr>
            <p:cNvGrpSpPr>
              <a:grpSpLocks/>
            </p:cNvGrpSpPr>
            <p:nvPr userDrawn="1"/>
          </p:nvGrpSpPr>
          <p:grpSpPr bwMode="auto">
            <a:xfrm>
              <a:off x="0" y="1632"/>
              <a:ext cx="5758" cy="1858"/>
              <a:chOff x="0" y="1632"/>
              <a:chExt cx="5758" cy="1858"/>
            </a:xfrm>
          </p:grpSpPr>
          <p:sp>
            <p:nvSpPr>
              <p:cNvPr id="42" name="Freeform 40">
                <a:extLst>
                  <a:ext uri="{FF2B5EF4-FFF2-40B4-BE49-F238E27FC236}">
                    <a16:creationId xmlns:a16="http://schemas.microsoft.com/office/drawing/2014/main" id="{B731BC9B-7843-B085-23A4-EA621DC373B0}"/>
                  </a:ext>
                </a:extLst>
              </p:cNvPr>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43" name="Freeform 41">
                <a:extLst>
                  <a:ext uri="{FF2B5EF4-FFF2-40B4-BE49-F238E27FC236}">
                    <a16:creationId xmlns:a16="http://schemas.microsoft.com/office/drawing/2014/main" id="{D48BF935-9A48-5A82-0819-8ACE2482AAAF}"/>
                  </a:ext>
                </a:extLst>
              </p:cNvPr>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grpSp>
      </p:grpSp>
      <p:sp>
        <p:nvSpPr>
          <p:cNvPr id="156714" name="Rectangle 42"/>
          <p:cNvSpPr>
            <a:spLocks noGrp="1" noChangeArrowheads="1"/>
          </p:cNvSpPr>
          <p:nvPr>
            <p:ph type="ctrTitle" sz="quarter"/>
          </p:nvPr>
        </p:nvSpPr>
        <p:spPr>
          <a:xfrm>
            <a:off x="457200" y="1600200"/>
            <a:ext cx="8229600" cy="1828800"/>
          </a:xfrm>
        </p:spPr>
        <p:txBody>
          <a:bodyPr/>
          <a:lstStyle>
            <a:lvl1pPr>
              <a:defRPr sz="4800"/>
            </a:lvl1pPr>
          </a:lstStyle>
          <a:p>
            <a:pPr lvl="0"/>
            <a:r>
              <a:rPr lang="en-US" altLang="en-US" noProof="0"/>
              <a:t>Click to edit Master title style</a:t>
            </a:r>
          </a:p>
        </p:txBody>
      </p:sp>
      <p:sp>
        <p:nvSpPr>
          <p:cNvPr id="15671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pPr lvl="0"/>
            <a:r>
              <a:rPr lang="en-US" altLang="en-US" noProof="0"/>
              <a:t>Click to edit Master subtitle style</a:t>
            </a:r>
          </a:p>
        </p:txBody>
      </p:sp>
      <p:sp>
        <p:nvSpPr>
          <p:cNvPr id="44" name="Rectangle 44">
            <a:extLst>
              <a:ext uri="{FF2B5EF4-FFF2-40B4-BE49-F238E27FC236}">
                <a16:creationId xmlns:a16="http://schemas.microsoft.com/office/drawing/2014/main" id="{02D4592D-4824-9A93-96CE-5AECC4C28DCB}"/>
              </a:ext>
            </a:extLst>
          </p:cNvPr>
          <p:cNvSpPr>
            <a:spLocks noGrp="1" noChangeArrowheads="1"/>
          </p:cNvSpPr>
          <p:nvPr>
            <p:ph type="dt" sz="quarter" idx="10"/>
          </p:nvPr>
        </p:nvSpPr>
        <p:spPr/>
        <p:txBody>
          <a:bodyPr/>
          <a:lstStyle>
            <a:lvl1pPr>
              <a:defRPr smtClean="0"/>
            </a:lvl1pPr>
          </a:lstStyle>
          <a:p>
            <a:pPr>
              <a:defRPr/>
            </a:pPr>
            <a:fld id="{C8A9A9D6-332D-A241-81D4-ADE49C549E84}" type="datetimeFigureOut">
              <a:rPr lang="en-US" altLang="en-US"/>
              <a:pPr>
                <a:defRPr/>
              </a:pPr>
              <a:t>7/3/22</a:t>
            </a:fld>
            <a:endParaRPr lang="en-US" altLang="en-US"/>
          </a:p>
        </p:txBody>
      </p:sp>
      <p:sp>
        <p:nvSpPr>
          <p:cNvPr id="45" name="Rectangle 45">
            <a:extLst>
              <a:ext uri="{FF2B5EF4-FFF2-40B4-BE49-F238E27FC236}">
                <a16:creationId xmlns:a16="http://schemas.microsoft.com/office/drawing/2014/main" id="{9A823003-E3BB-0A6A-AFB0-44479D54097B}"/>
              </a:ext>
            </a:extLst>
          </p:cNvPr>
          <p:cNvSpPr>
            <a:spLocks noGrp="1" noChangeArrowheads="1"/>
          </p:cNvSpPr>
          <p:nvPr>
            <p:ph type="ftr" sz="quarter" idx="11"/>
          </p:nvPr>
        </p:nvSpPr>
        <p:spPr/>
        <p:txBody>
          <a:bodyPr/>
          <a:lstStyle>
            <a:lvl1pPr>
              <a:defRPr smtClean="0"/>
            </a:lvl1pPr>
          </a:lstStyle>
          <a:p>
            <a:pPr>
              <a:defRPr/>
            </a:pPr>
            <a:endParaRPr lang="en-US" altLang="en-US"/>
          </a:p>
        </p:txBody>
      </p:sp>
      <p:sp>
        <p:nvSpPr>
          <p:cNvPr id="46" name="Rectangle 46">
            <a:extLst>
              <a:ext uri="{FF2B5EF4-FFF2-40B4-BE49-F238E27FC236}">
                <a16:creationId xmlns:a16="http://schemas.microsoft.com/office/drawing/2014/main" id="{DF48C479-44FD-D957-0189-202BD3215D41}"/>
              </a:ext>
            </a:extLst>
          </p:cNvPr>
          <p:cNvSpPr>
            <a:spLocks noGrp="1" noChangeArrowheads="1"/>
          </p:cNvSpPr>
          <p:nvPr>
            <p:ph type="sldNum" sz="quarter" idx="12"/>
          </p:nvPr>
        </p:nvSpPr>
        <p:spPr/>
        <p:txBody>
          <a:bodyPr/>
          <a:lstStyle>
            <a:lvl1pPr>
              <a:defRPr/>
            </a:lvl1pPr>
          </a:lstStyle>
          <a:p>
            <a:fld id="{F108BA50-46A0-2F4E-B35A-5A3CE9123A1C}" type="slidenum">
              <a:rPr lang="en-US" altLang="en-US"/>
              <a:pPr/>
              <a:t>‹#›</a:t>
            </a:fld>
            <a:endParaRPr lang="en-US" altLang="en-US"/>
          </a:p>
        </p:txBody>
      </p:sp>
    </p:spTree>
    <p:extLst>
      <p:ext uri="{BB962C8B-B14F-4D97-AF65-F5344CB8AC3E}">
        <p14:creationId xmlns:p14="http://schemas.microsoft.com/office/powerpoint/2010/main" val="1278630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B15F0BCD-1D17-CDD0-350B-108833AF7F67}"/>
              </a:ext>
            </a:extLst>
          </p:cNvPr>
          <p:cNvSpPr>
            <a:spLocks noGrp="1" noChangeArrowheads="1"/>
          </p:cNvSpPr>
          <p:nvPr>
            <p:ph type="dt" sz="half" idx="10"/>
          </p:nvPr>
        </p:nvSpPr>
        <p:spPr>
          <a:ln/>
        </p:spPr>
        <p:txBody>
          <a:bodyPr/>
          <a:lstStyle>
            <a:lvl1pPr>
              <a:defRPr/>
            </a:lvl1pPr>
          </a:lstStyle>
          <a:p>
            <a:pPr>
              <a:defRPr/>
            </a:pPr>
            <a:fld id="{5A37F158-957F-7540-AD16-C6C8824704CE}" type="datetimeFigureOut">
              <a:rPr lang="en-US" altLang="en-US"/>
              <a:pPr>
                <a:defRPr/>
              </a:pPr>
              <a:t>7/3/22</a:t>
            </a:fld>
            <a:endParaRPr lang="en-US" altLang="en-US"/>
          </a:p>
        </p:txBody>
      </p:sp>
      <p:sp>
        <p:nvSpPr>
          <p:cNvPr id="5" name="Rectangle 45">
            <a:extLst>
              <a:ext uri="{FF2B5EF4-FFF2-40B4-BE49-F238E27FC236}">
                <a16:creationId xmlns:a16="http://schemas.microsoft.com/office/drawing/2014/main" id="{A483AE53-B94B-0BF6-FE7E-40BCED33611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46">
            <a:extLst>
              <a:ext uri="{FF2B5EF4-FFF2-40B4-BE49-F238E27FC236}">
                <a16:creationId xmlns:a16="http://schemas.microsoft.com/office/drawing/2014/main" id="{F5C24C09-40ED-B8A2-3D1B-23B3219A6C04}"/>
              </a:ext>
            </a:extLst>
          </p:cNvPr>
          <p:cNvSpPr>
            <a:spLocks noGrp="1" noChangeArrowheads="1"/>
          </p:cNvSpPr>
          <p:nvPr>
            <p:ph type="sldNum" sz="quarter" idx="12"/>
          </p:nvPr>
        </p:nvSpPr>
        <p:spPr>
          <a:ln/>
        </p:spPr>
        <p:txBody>
          <a:bodyPr/>
          <a:lstStyle>
            <a:lvl1pPr>
              <a:defRPr/>
            </a:lvl1pPr>
          </a:lstStyle>
          <a:p>
            <a:fld id="{BA995143-8327-EA48-BB95-69F24F0FD442}" type="slidenum">
              <a:rPr lang="en-US" altLang="en-US"/>
              <a:pPr/>
              <a:t>‹#›</a:t>
            </a:fld>
            <a:endParaRPr lang="en-US" altLang="en-US"/>
          </a:p>
        </p:txBody>
      </p:sp>
    </p:spTree>
    <p:extLst>
      <p:ext uri="{BB962C8B-B14F-4D97-AF65-F5344CB8AC3E}">
        <p14:creationId xmlns:p14="http://schemas.microsoft.com/office/powerpoint/2010/main" val="327525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9371A21C-9432-F707-61BE-4CA0CBB5B534}"/>
              </a:ext>
            </a:extLst>
          </p:cNvPr>
          <p:cNvSpPr>
            <a:spLocks noGrp="1" noChangeArrowheads="1"/>
          </p:cNvSpPr>
          <p:nvPr>
            <p:ph type="dt" sz="half" idx="10"/>
          </p:nvPr>
        </p:nvSpPr>
        <p:spPr>
          <a:ln/>
        </p:spPr>
        <p:txBody>
          <a:bodyPr/>
          <a:lstStyle>
            <a:lvl1pPr>
              <a:defRPr/>
            </a:lvl1pPr>
          </a:lstStyle>
          <a:p>
            <a:pPr>
              <a:defRPr/>
            </a:pPr>
            <a:fld id="{BFC5548C-DE49-D346-9C66-F2E12BF54ABE}" type="datetimeFigureOut">
              <a:rPr lang="en-US" altLang="en-US"/>
              <a:pPr>
                <a:defRPr/>
              </a:pPr>
              <a:t>7/3/22</a:t>
            </a:fld>
            <a:endParaRPr lang="en-US" altLang="en-US"/>
          </a:p>
        </p:txBody>
      </p:sp>
      <p:sp>
        <p:nvSpPr>
          <p:cNvPr id="5" name="Rectangle 45">
            <a:extLst>
              <a:ext uri="{FF2B5EF4-FFF2-40B4-BE49-F238E27FC236}">
                <a16:creationId xmlns:a16="http://schemas.microsoft.com/office/drawing/2014/main" id="{CB7D3F93-EC9D-9C98-A241-7C6252B4A6B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46">
            <a:extLst>
              <a:ext uri="{FF2B5EF4-FFF2-40B4-BE49-F238E27FC236}">
                <a16:creationId xmlns:a16="http://schemas.microsoft.com/office/drawing/2014/main" id="{E09DA3F8-78D7-E0EA-F514-84721CB27558}"/>
              </a:ext>
            </a:extLst>
          </p:cNvPr>
          <p:cNvSpPr>
            <a:spLocks noGrp="1" noChangeArrowheads="1"/>
          </p:cNvSpPr>
          <p:nvPr>
            <p:ph type="sldNum" sz="quarter" idx="12"/>
          </p:nvPr>
        </p:nvSpPr>
        <p:spPr>
          <a:ln/>
        </p:spPr>
        <p:txBody>
          <a:bodyPr/>
          <a:lstStyle>
            <a:lvl1pPr>
              <a:defRPr/>
            </a:lvl1pPr>
          </a:lstStyle>
          <a:p>
            <a:fld id="{9359FCEB-77B7-6245-9855-85A092AFA402}" type="slidenum">
              <a:rPr lang="en-US" altLang="en-US"/>
              <a:pPr/>
              <a:t>‹#›</a:t>
            </a:fld>
            <a:endParaRPr lang="en-US" altLang="en-US"/>
          </a:p>
        </p:txBody>
      </p:sp>
    </p:spTree>
    <p:extLst>
      <p:ext uri="{BB962C8B-B14F-4D97-AF65-F5344CB8AC3E}">
        <p14:creationId xmlns:p14="http://schemas.microsoft.com/office/powerpoint/2010/main" val="2527291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a:prstGeom prst="rect">
            <a:avLst/>
          </a:prstGeom>
        </p:spPr>
        <p:txBody>
          <a:bodyPr rtlCol="0">
            <a:normAutofit/>
          </a:bodyPr>
          <a:lstStyle>
            <a:lvl1pPr>
              <a:defRPr>
                <a:latin typeface="Arial" pitchFamily="34" charset="0"/>
              </a:defRPr>
            </a:lvl1pPr>
          </a:lstStyle>
          <a:p>
            <a:pPr lvl="0"/>
            <a:endParaRPr lang="en-US" noProof="0" dirty="0"/>
          </a:p>
        </p:txBody>
      </p:sp>
    </p:spTree>
    <p:extLst>
      <p:ext uri="{BB962C8B-B14F-4D97-AF65-F5344CB8AC3E}">
        <p14:creationId xmlns:p14="http://schemas.microsoft.com/office/powerpoint/2010/main" val="4197646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21780570-DA42-C2B3-4FAE-89594A27921E}"/>
              </a:ext>
            </a:extLst>
          </p:cNvPr>
          <p:cNvSpPr>
            <a:spLocks noGrp="1" noChangeArrowheads="1"/>
          </p:cNvSpPr>
          <p:nvPr>
            <p:ph type="dt" sz="half" idx="10"/>
          </p:nvPr>
        </p:nvSpPr>
        <p:spPr>
          <a:ln/>
        </p:spPr>
        <p:txBody>
          <a:bodyPr/>
          <a:lstStyle>
            <a:lvl1pPr>
              <a:defRPr/>
            </a:lvl1pPr>
          </a:lstStyle>
          <a:p>
            <a:pPr>
              <a:defRPr/>
            </a:pPr>
            <a:fld id="{2B21DD09-7A08-9845-8692-578D8E7E5CBA}" type="datetimeFigureOut">
              <a:rPr lang="en-US" altLang="en-US"/>
              <a:pPr>
                <a:defRPr/>
              </a:pPr>
              <a:t>7/3/22</a:t>
            </a:fld>
            <a:endParaRPr lang="en-US" altLang="en-US"/>
          </a:p>
        </p:txBody>
      </p:sp>
      <p:sp>
        <p:nvSpPr>
          <p:cNvPr id="5" name="Rectangle 45">
            <a:extLst>
              <a:ext uri="{FF2B5EF4-FFF2-40B4-BE49-F238E27FC236}">
                <a16:creationId xmlns:a16="http://schemas.microsoft.com/office/drawing/2014/main" id="{BAEB384B-0C5F-419A-992F-ED57A23597C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46">
            <a:extLst>
              <a:ext uri="{FF2B5EF4-FFF2-40B4-BE49-F238E27FC236}">
                <a16:creationId xmlns:a16="http://schemas.microsoft.com/office/drawing/2014/main" id="{70CF5E03-1FF0-A03C-FDD9-B7539E632C2B}"/>
              </a:ext>
            </a:extLst>
          </p:cNvPr>
          <p:cNvSpPr>
            <a:spLocks noGrp="1" noChangeArrowheads="1"/>
          </p:cNvSpPr>
          <p:nvPr>
            <p:ph type="sldNum" sz="quarter" idx="12"/>
          </p:nvPr>
        </p:nvSpPr>
        <p:spPr>
          <a:ln/>
        </p:spPr>
        <p:txBody>
          <a:bodyPr/>
          <a:lstStyle>
            <a:lvl1pPr>
              <a:defRPr/>
            </a:lvl1pPr>
          </a:lstStyle>
          <a:p>
            <a:fld id="{F7918822-7F82-D54F-820C-00A4AFAA7720}" type="slidenum">
              <a:rPr lang="en-US" altLang="en-US"/>
              <a:pPr/>
              <a:t>‹#›</a:t>
            </a:fld>
            <a:endParaRPr lang="en-US" altLang="en-US"/>
          </a:p>
        </p:txBody>
      </p:sp>
    </p:spTree>
    <p:extLst>
      <p:ext uri="{BB962C8B-B14F-4D97-AF65-F5344CB8AC3E}">
        <p14:creationId xmlns:p14="http://schemas.microsoft.com/office/powerpoint/2010/main" val="424047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4">
            <a:extLst>
              <a:ext uri="{FF2B5EF4-FFF2-40B4-BE49-F238E27FC236}">
                <a16:creationId xmlns:a16="http://schemas.microsoft.com/office/drawing/2014/main" id="{EF906159-3F97-CBF9-A18E-2181E0A8C403}"/>
              </a:ext>
            </a:extLst>
          </p:cNvPr>
          <p:cNvSpPr>
            <a:spLocks noGrp="1" noChangeArrowheads="1"/>
          </p:cNvSpPr>
          <p:nvPr>
            <p:ph type="dt" sz="half" idx="10"/>
          </p:nvPr>
        </p:nvSpPr>
        <p:spPr>
          <a:ln/>
        </p:spPr>
        <p:txBody>
          <a:bodyPr/>
          <a:lstStyle>
            <a:lvl1pPr>
              <a:defRPr/>
            </a:lvl1pPr>
          </a:lstStyle>
          <a:p>
            <a:pPr>
              <a:defRPr/>
            </a:pPr>
            <a:fld id="{ACC834E5-24EC-5D4E-90D2-6A2C7FFD4AC8}" type="datetimeFigureOut">
              <a:rPr lang="en-US" altLang="en-US"/>
              <a:pPr>
                <a:defRPr/>
              </a:pPr>
              <a:t>7/3/22</a:t>
            </a:fld>
            <a:endParaRPr lang="en-US" altLang="en-US"/>
          </a:p>
        </p:txBody>
      </p:sp>
      <p:sp>
        <p:nvSpPr>
          <p:cNvPr id="5" name="Rectangle 45">
            <a:extLst>
              <a:ext uri="{FF2B5EF4-FFF2-40B4-BE49-F238E27FC236}">
                <a16:creationId xmlns:a16="http://schemas.microsoft.com/office/drawing/2014/main" id="{9C9E637C-ECF2-0A2C-63BE-C9BF0A51691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46">
            <a:extLst>
              <a:ext uri="{FF2B5EF4-FFF2-40B4-BE49-F238E27FC236}">
                <a16:creationId xmlns:a16="http://schemas.microsoft.com/office/drawing/2014/main" id="{38820060-FD45-A574-7508-FF2BD1101415}"/>
              </a:ext>
            </a:extLst>
          </p:cNvPr>
          <p:cNvSpPr>
            <a:spLocks noGrp="1" noChangeArrowheads="1"/>
          </p:cNvSpPr>
          <p:nvPr>
            <p:ph type="sldNum" sz="quarter" idx="12"/>
          </p:nvPr>
        </p:nvSpPr>
        <p:spPr>
          <a:ln/>
        </p:spPr>
        <p:txBody>
          <a:bodyPr/>
          <a:lstStyle>
            <a:lvl1pPr>
              <a:defRPr/>
            </a:lvl1pPr>
          </a:lstStyle>
          <a:p>
            <a:fld id="{DC45F1D6-D88F-3C42-BA14-BBC797084942}" type="slidenum">
              <a:rPr lang="en-US" altLang="en-US"/>
              <a:pPr/>
              <a:t>‹#›</a:t>
            </a:fld>
            <a:endParaRPr lang="en-US" altLang="en-US"/>
          </a:p>
        </p:txBody>
      </p:sp>
    </p:spTree>
    <p:extLst>
      <p:ext uri="{BB962C8B-B14F-4D97-AF65-F5344CB8AC3E}">
        <p14:creationId xmlns:p14="http://schemas.microsoft.com/office/powerpoint/2010/main" val="3235454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4">
            <a:extLst>
              <a:ext uri="{FF2B5EF4-FFF2-40B4-BE49-F238E27FC236}">
                <a16:creationId xmlns:a16="http://schemas.microsoft.com/office/drawing/2014/main" id="{F3D529CC-FFC8-EF6F-E4A5-A32FE139BB41}"/>
              </a:ext>
            </a:extLst>
          </p:cNvPr>
          <p:cNvSpPr>
            <a:spLocks noGrp="1" noChangeArrowheads="1"/>
          </p:cNvSpPr>
          <p:nvPr>
            <p:ph type="dt" sz="half" idx="10"/>
          </p:nvPr>
        </p:nvSpPr>
        <p:spPr>
          <a:ln/>
        </p:spPr>
        <p:txBody>
          <a:bodyPr/>
          <a:lstStyle>
            <a:lvl1pPr>
              <a:defRPr/>
            </a:lvl1pPr>
          </a:lstStyle>
          <a:p>
            <a:pPr>
              <a:defRPr/>
            </a:pPr>
            <a:fld id="{D5DC84AE-0D8D-A64C-98BB-C76910ED8AA7}" type="datetimeFigureOut">
              <a:rPr lang="en-US" altLang="en-US"/>
              <a:pPr>
                <a:defRPr/>
              </a:pPr>
              <a:t>7/3/22</a:t>
            </a:fld>
            <a:endParaRPr lang="en-US" altLang="en-US"/>
          </a:p>
        </p:txBody>
      </p:sp>
      <p:sp>
        <p:nvSpPr>
          <p:cNvPr id="6" name="Rectangle 45">
            <a:extLst>
              <a:ext uri="{FF2B5EF4-FFF2-40B4-BE49-F238E27FC236}">
                <a16:creationId xmlns:a16="http://schemas.microsoft.com/office/drawing/2014/main" id="{DE5E950B-7C4E-AA15-063F-C9069EC5124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46">
            <a:extLst>
              <a:ext uri="{FF2B5EF4-FFF2-40B4-BE49-F238E27FC236}">
                <a16:creationId xmlns:a16="http://schemas.microsoft.com/office/drawing/2014/main" id="{756C5625-9524-C858-4F90-0AFEFECF9B07}"/>
              </a:ext>
            </a:extLst>
          </p:cNvPr>
          <p:cNvSpPr>
            <a:spLocks noGrp="1" noChangeArrowheads="1"/>
          </p:cNvSpPr>
          <p:nvPr>
            <p:ph type="sldNum" sz="quarter" idx="12"/>
          </p:nvPr>
        </p:nvSpPr>
        <p:spPr>
          <a:ln/>
        </p:spPr>
        <p:txBody>
          <a:bodyPr/>
          <a:lstStyle>
            <a:lvl1pPr>
              <a:defRPr/>
            </a:lvl1pPr>
          </a:lstStyle>
          <a:p>
            <a:fld id="{D1F49FAA-26AC-B448-AF0D-8496887C8F38}" type="slidenum">
              <a:rPr lang="en-US" altLang="en-US"/>
              <a:pPr/>
              <a:t>‹#›</a:t>
            </a:fld>
            <a:endParaRPr lang="en-US" altLang="en-US"/>
          </a:p>
        </p:txBody>
      </p:sp>
    </p:spTree>
    <p:extLst>
      <p:ext uri="{BB962C8B-B14F-4D97-AF65-F5344CB8AC3E}">
        <p14:creationId xmlns:p14="http://schemas.microsoft.com/office/powerpoint/2010/main" val="393591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4">
            <a:extLst>
              <a:ext uri="{FF2B5EF4-FFF2-40B4-BE49-F238E27FC236}">
                <a16:creationId xmlns:a16="http://schemas.microsoft.com/office/drawing/2014/main" id="{1273E9DB-867F-9318-9B3A-3C8CC6CAEB95}"/>
              </a:ext>
            </a:extLst>
          </p:cNvPr>
          <p:cNvSpPr>
            <a:spLocks noGrp="1" noChangeArrowheads="1"/>
          </p:cNvSpPr>
          <p:nvPr>
            <p:ph type="dt" sz="half" idx="10"/>
          </p:nvPr>
        </p:nvSpPr>
        <p:spPr>
          <a:ln/>
        </p:spPr>
        <p:txBody>
          <a:bodyPr/>
          <a:lstStyle>
            <a:lvl1pPr>
              <a:defRPr/>
            </a:lvl1pPr>
          </a:lstStyle>
          <a:p>
            <a:pPr>
              <a:defRPr/>
            </a:pPr>
            <a:fld id="{AB8F1786-35E5-6042-947D-A112F64D6D88}" type="datetimeFigureOut">
              <a:rPr lang="en-US" altLang="en-US"/>
              <a:pPr>
                <a:defRPr/>
              </a:pPr>
              <a:t>7/3/22</a:t>
            </a:fld>
            <a:endParaRPr lang="en-US" altLang="en-US"/>
          </a:p>
        </p:txBody>
      </p:sp>
      <p:sp>
        <p:nvSpPr>
          <p:cNvPr id="8" name="Rectangle 45">
            <a:extLst>
              <a:ext uri="{FF2B5EF4-FFF2-40B4-BE49-F238E27FC236}">
                <a16:creationId xmlns:a16="http://schemas.microsoft.com/office/drawing/2014/main" id="{42900C5B-A2C5-18BC-8DB4-309A7F7C10C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46">
            <a:extLst>
              <a:ext uri="{FF2B5EF4-FFF2-40B4-BE49-F238E27FC236}">
                <a16:creationId xmlns:a16="http://schemas.microsoft.com/office/drawing/2014/main" id="{7EF93F91-827A-0C41-C164-CF2AB5AB9246}"/>
              </a:ext>
            </a:extLst>
          </p:cNvPr>
          <p:cNvSpPr>
            <a:spLocks noGrp="1" noChangeArrowheads="1"/>
          </p:cNvSpPr>
          <p:nvPr>
            <p:ph type="sldNum" sz="quarter" idx="12"/>
          </p:nvPr>
        </p:nvSpPr>
        <p:spPr>
          <a:ln/>
        </p:spPr>
        <p:txBody>
          <a:bodyPr/>
          <a:lstStyle>
            <a:lvl1pPr>
              <a:defRPr/>
            </a:lvl1pPr>
          </a:lstStyle>
          <a:p>
            <a:fld id="{79CBD726-53CA-8A4A-8248-D29AE70A146F}" type="slidenum">
              <a:rPr lang="en-US" altLang="en-US"/>
              <a:pPr/>
              <a:t>‹#›</a:t>
            </a:fld>
            <a:endParaRPr lang="en-US" altLang="en-US"/>
          </a:p>
        </p:txBody>
      </p:sp>
    </p:spTree>
    <p:extLst>
      <p:ext uri="{BB962C8B-B14F-4D97-AF65-F5344CB8AC3E}">
        <p14:creationId xmlns:p14="http://schemas.microsoft.com/office/powerpoint/2010/main" val="2282260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4">
            <a:extLst>
              <a:ext uri="{FF2B5EF4-FFF2-40B4-BE49-F238E27FC236}">
                <a16:creationId xmlns:a16="http://schemas.microsoft.com/office/drawing/2014/main" id="{EEF6510B-4A43-CDAC-B7DF-C9758F90B89E}"/>
              </a:ext>
            </a:extLst>
          </p:cNvPr>
          <p:cNvSpPr>
            <a:spLocks noGrp="1" noChangeArrowheads="1"/>
          </p:cNvSpPr>
          <p:nvPr>
            <p:ph type="dt" sz="half" idx="10"/>
          </p:nvPr>
        </p:nvSpPr>
        <p:spPr>
          <a:ln/>
        </p:spPr>
        <p:txBody>
          <a:bodyPr/>
          <a:lstStyle>
            <a:lvl1pPr>
              <a:defRPr/>
            </a:lvl1pPr>
          </a:lstStyle>
          <a:p>
            <a:pPr>
              <a:defRPr/>
            </a:pPr>
            <a:fld id="{7817978A-17F3-5046-8071-486A244573A0}" type="datetimeFigureOut">
              <a:rPr lang="en-US" altLang="en-US"/>
              <a:pPr>
                <a:defRPr/>
              </a:pPr>
              <a:t>7/3/22</a:t>
            </a:fld>
            <a:endParaRPr lang="en-US" altLang="en-US"/>
          </a:p>
        </p:txBody>
      </p:sp>
      <p:sp>
        <p:nvSpPr>
          <p:cNvPr id="4" name="Rectangle 45">
            <a:extLst>
              <a:ext uri="{FF2B5EF4-FFF2-40B4-BE49-F238E27FC236}">
                <a16:creationId xmlns:a16="http://schemas.microsoft.com/office/drawing/2014/main" id="{671752BD-3A71-0FED-A3DD-5E98E2238CD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46">
            <a:extLst>
              <a:ext uri="{FF2B5EF4-FFF2-40B4-BE49-F238E27FC236}">
                <a16:creationId xmlns:a16="http://schemas.microsoft.com/office/drawing/2014/main" id="{32B04A53-F336-C956-9D08-AC72E6FE7BDB}"/>
              </a:ext>
            </a:extLst>
          </p:cNvPr>
          <p:cNvSpPr>
            <a:spLocks noGrp="1" noChangeArrowheads="1"/>
          </p:cNvSpPr>
          <p:nvPr>
            <p:ph type="sldNum" sz="quarter" idx="12"/>
          </p:nvPr>
        </p:nvSpPr>
        <p:spPr>
          <a:ln/>
        </p:spPr>
        <p:txBody>
          <a:bodyPr/>
          <a:lstStyle>
            <a:lvl1pPr>
              <a:defRPr/>
            </a:lvl1pPr>
          </a:lstStyle>
          <a:p>
            <a:fld id="{4AD46D96-5DA9-B446-BA07-7EB4F9DE292D}" type="slidenum">
              <a:rPr lang="en-US" altLang="en-US"/>
              <a:pPr/>
              <a:t>‹#›</a:t>
            </a:fld>
            <a:endParaRPr lang="en-US" altLang="en-US"/>
          </a:p>
        </p:txBody>
      </p:sp>
    </p:spTree>
    <p:extLst>
      <p:ext uri="{BB962C8B-B14F-4D97-AF65-F5344CB8AC3E}">
        <p14:creationId xmlns:p14="http://schemas.microsoft.com/office/powerpoint/2010/main" val="2081920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4">
            <a:extLst>
              <a:ext uri="{FF2B5EF4-FFF2-40B4-BE49-F238E27FC236}">
                <a16:creationId xmlns:a16="http://schemas.microsoft.com/office/drawing/2014/main" id="{97901B5C-DCD2-5377-07F3-44E9468FF0CF}"/>
              </a:ext>
            </a:extLst>
          </p:cNvPr>
          <p:cNvSpPr>
            <a:spLocks noGrp="1" noChangeArrowheads="1"/>
          </p:cNvSpPr>
          <p:nvPr>
            <p:ph type="dt" sz="half" idx="10"/>
          </p:nvPr>
        </p:nvSpPr>
        <p:spPr>
          <a:ln/>
        </p:spPr>
        <p:txBody>
          <a:bodyPr/>
          <a:lstStyle>
            <a:lvl1pPr>
              <a:defRPr/>
            </a:lvl1pPr>
          </a:lstStyle>
          <a:p>
            <a:pPr>
              <a:defRPr/>
            </a:pPr>
            <a:fld id="{E99CA1D1-233D-884E-A2F1-A17A37DC885E}" type="datetimeFigureOut">
              <a:rPr lang="en-US" altLang="en-US"/>
              <a:pPr>
                <a:defRPr/>
              </a:pPr>
              <a:t>7/3/22</a:t>
            </a:fld>
            <a:endParaRPr lang="en-US" altLang="en-US"/>
          </a:p>
        </p:txBody>
      </p:sp>
      <p:sp>
        <p:nvSpPr>
          <p:cNvPr id="3" name="Rectangle 45">
            <a:extLst>
              <a:ext uri="{FF2B5EF4-FFF2-40B4-BE49-F238E27FC236}">
                <a16:creationId xmlns:a16="http://schemas.microsoft.com/office/drawing/2014/main" id="{25D41902-C5B5-D65F-C183-3F3BA3A5CCC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46">
            <a:extLst>
              <a:ext uri="{FF2B5EF4-FFF2-40B4-BE49-F238E27FC236}">
                <a16:creationId xmlns:a16="http://schemas.microsoft.com/office/drawing/2014/main" id="{12BAB327-B534-DD9D-083D-94F595618991}"/>
              </a:ext>
            </a:extLst>
          </p:cNvPr>
          <p:cNvSpPr>
            <a:spLocks noGrp="1" noChangeArrowheads="1"/>
          </p:cNvSpPr>
          <p:nvPr>
            <p:ph type="sldNum" sz="quarter" idx="12"/>
          </p:nvPr>
        </p:nvSpPr>
        <p:spPr>
          <a:ln/>
        </p:spPr>
        <p:txBody>
          <a:bodyPr/>
          <a:lstStyle>
            <a:lvl1pPr>
              <a:defRPr/>
            </a:lvl1pPr>
          </a:lstStyle>
          <a:p>
            <a:fld id="{34AE7977-964C-E348-AC6D-28B74512A170}" type="slidenum">
              <a:rPr lang="en-US" altLang="en-US"/>
              <a:pPr/>
              <a:t>‹#›</a:t>
            </a:fld>
            <a:endParaRPr lang="en-US" altLang="en-US"/>
          </a:p>
        </p:txBody>
      </p:sp>
    </p:spTree>
    <p:extLst>
      <p:ext uri="{BB962C8B-B14F-4D97-AF65-F5344CB8AC3E}">
        <p14:creationId xmlns:p14="http://schemas.microsoft.com/office/powerpoint/2010/main" val="181582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4">
            <a:extLst>
              <a:ext uri="{FF2B5EF4-FFF2-40B4-BE49-F238E27FC236}">
                <a16:creationId xmlns:a16="http://schemas.microsoft.com/office/drawing/2014/main" id="{5D2EF228-1623-CC95-DA33-5E1036AE556B}"/>
              </a:ext>
            </a:extLst>
          </p:cNvPr>
          <p:cNvSpPr>
            <a:spLocks noGrp="1" noChangeArrowheads="1"/>
          </p:cNvSpPr>
          <p:nvPr>
            <p:ph type="dt" sz="half" idx="10"/>
          </p:nvPr>
        </p:nvSpPr>
        <p:spPr>
          <a:ln/>
        </p:spPr>
        <p:txBody>
          <a:bodyPr/>
          <a:lstStyle>
            <a:lvl1pPr>
              <a:defRPr/>
            </a:lvl1pPr>
          </a:lstStyle>
          <a:p>
            <a:pPr>
              <a:defRPr/>
            </a:pPr>
            <a:fld id="{952878E5-1521-D64C-9C6B-5C12D21615E8}" type="datetimeFigureOut">
              <a:rPr lang="en-US" altLang="en-US"/>
              <a:pPr>
                <a:defRPr/>
              </a:pPr>
              <a:t>7/3/22</a:t>
            </a:fld>
            <a:endParaRPr lang="en-US" altLang="en-US"/>
          </a:p>
        </p:txBody>
      </p:sp>
      <p:sp>
        <p:nvSpPr>
          <p:cNvPr id="6" name="Rectangle 45">
            <a:extLst>
              <a:ext uri="{FF2B5EF4-FFF2-40B4-BE49-F238E27FC236}">
                <a16:creationId xmlns:a16="http://schemas.microsoft.com/office/drawing/2014/main" id="{29D80E1A-743F-240E-92CA-F3B293C0955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46">
            <a:extLst>
              <a:ext uri="{FF2B5EF4-FFF2-40B4-BE49-F238E27FC236}">
                <a16:creationId xmlns:a16="http://schemas.microsoft.com/office/drawing/2014/main" id="{465E9B36-22F8-01EE-695E-E5C9AD128FA0}"/>
              </a:ext>
            </a:extLst>
          </p:cNvPr>
          <p:cNvSpPr>
            <a:spLocks noGrp="1" noChangeArrowheads="1"/>
          </p:cNvSpPr>
          <p:nvPr>
            <p:ph type="sldNum" sz="quarter" idx="12"/>
          </p:nvPr>
        </p:nvSpPr>
        <p:spPr>
          <a:ln/>
        </p:spPr>
        <p:txBody>
          <a:bodyPr/>
          <a:lstStyle>
            <a:lvl1pPr>
              <a:defRPr/>
            </a:lvl1pPr>
          </a:lstStyle>
          <a:p>
            <a:fld id="{9DDAAF32-5B91-F042-B085-F5BD5AD91B75}" type="slidenum">
              <a:rPr lang="en-US" altLang="en-US"/>
              <a:pPr/>
              <a:t>‹#›</a:t>
            </a:fld>
            <a:endParaRPr lang="en-US" altLang="en-US"/>
          </a:p>
        </p:txBody>
      </p:sp>
    </p:spTree>
    <p:extLst>
      <p:ext uri="{BB962C8B-B14F-4D97-AF65-F5344CB8AC3E}">
        <p14:creationId xmlns:p14="http://schemas.microsoft.com/office/powerpoint/2010/main" val="1181031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4">
            <a:extLst>
              <a:ext uri="{FF2B5EF4-FFF2-40B4-BE49-F238E27FC236}">
                <a16:creationId xmlns:a16="http://schemas.microsoft.com/office/drawing/2014/main" id="{B450767B-0AD4-D1E0-A01A-27F0673D4F45}"/>
              </a:ext>
            </a:extLst>
          </p:cNvPr>
          <p:cNvSpPr>
            <a:spLocks noGrp="1" noChangeArrowheads="1"/>
          </p:cNvSpPr>
          <p:nvPr>
            <p:ph type="dt" sz="half" idx="10"/>
          </p:nvPr>
        </p:nvSpPr>
        <p:spPr>
          <a:ln/>
        </p:spPr>
        <p:txBody>
          <a:bodyPr/>
          <a:lstStyle>
            <a:lvl1pPr>
              <a:defRPr/>
            </a:lvl1pPr>
          </a:lstStyle>
          <a:p>
            <a:pPr>
              <a:defRPr/>
            </a:pPr>
            <a:fld id="{66AD7E35-FB96-434C-B9EB-5154A3D4ABAE}" type="datetimeFigureOut">
              <a:rPr lang="en-US" altLang="en-US"/>
              <a:pPr>
                <a:defRPr/>
              </a:pPr>
              <a:t>7/3/22</a:t>
            </a:fld>
            <a:endParaRPr lang="en-US" altLang="en-US"/>
          </a:p>
        </p:txBody>
      </p:sp>
      <p:sp>
        <p:nvSpPr>
          <p:cNvPr id="6" name="Rectangle 45">
            <a:extLst>
              <a:ext uri="{FF2B5EF4-FFF2-40B4-BE49-F238E27FC236}">
                <a16:creationId xmlns:a16="http://schemas.microsoft.com/office/drawing/2014/main" id="{AF0A7DE4-2F7B-F87B-8840-2D42D36C5F9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46">
            <a:extLst>
              <a:ext uri="{FF2B5EF4-FFF2-40B4-BE49-F238E27FC236}">
                <a16:creationId xmlns:a16="http://schemas.microsoft.com/office/drawing/2014/main" id="{5B346D79-7389-8239-8D04-818A00DA8C99}"/>
              </a:ext>
            </a:extLst>
          </p:cNvPr>
          <p:cNvSpPr>
            <a:spLocks noGrp="1" noChangeArrowheads="1"/>
          </p:cNvSpPr>
          <p:nvPr>
            <p:ph type="sldNum" sz="quarter" idx="12"/>
          </p:nvPr>
        </p:nvSpPr>
        <p:spPr>
          <a:ln/>
        </p:spPr>
        <p:txBody>
          <a:bodyPr/>
          <a:lstStyle>
            <a:lvl1pPr>
              <a:defRPr/>
            </a:lvl1pPr>
          </a:lstStyle>
          <a:p>
            <a:fld id="{BE718FBC-AF93-1B44-B842-A794736647E4}" type="slidenum">
              <a:rPr lang="en-US" altLang="en-US"/>
              <a:pPr/>
              <a:t>‹#›</a:t>
            </a:fld>
            <a:endParaRPr lang="en-US" altLang="en-US"/>
          </a:p>
        </p:txBody>
      </p:sp>
    </p:spTree>
    <p:extLst>
      <p:ext uri="{BB962C8B-B14F-4D97-AF65-F5344CB8AC3E}">
        <p14:creationId xmlns:p14="http://schemas.microsoft.com/office/powerpoint/2010/main" val="62880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FB5F7643-B095-AA26-9E50-DE3B7028E4C2}"/>
              </a:ext>
            </a:extLst>
          </p:cNvPr>
          <p:cNvGrpSpPr>
            <a:grpSpLocks/>
          </p:cNvGrpSpPr>
          <p:nvPr/>
        </p:nvGrpSpPr>
        <p:grpSpPr bwMode="auto">
          <a:xfrm>
            <a:off x="0" y="0"/>
            <a:ext cx="9144000" cy="6856413"/>
            <a:chOff x="0" y="0"/>
            <a:chExt cx="5760" cy="4319"/>
          </a:xfrm>
        </p:grpSpPr>
        <p:sp>
          <p:nvSpPr>
            <p:cNvPr id="155651" name="Freeform 3">
              <a:extLst>
                <a:ext uri="{FF2B5EF4-FFF2-40B4-BE49-F238E27FC236}">
                  <a16:creationId xmlns:a16="http://schemas.microsoft.com/office/drawing/2014/main" id="{D41C1337-7799-1E0B-C049-5D0E44E49AB1}"/>
                </a:ext>
              </a:extLst>
            </p:cNvPr>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52" name="Freeform 4">
              <a:extLst>
                <a:ext uri="{FF2B5EF4-FFF2-40B4-BE49-F238E27FC236}">
                  <a16:creationId xmlns:a16="http://schemas.microsoft.com/office/drawing/2014/main" id="{F7FF2652-24DD-CBF8-BD3A-B116AC03E803}"/>
                </a:ext>
              </a:extLst>
            </p:cNvPr>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53" name="Freeform 5">
              <a:extLst>
                <a:ext uri="{FF2B5EF4-FFF2-40B4-BE49-F238E27FC236}">
                  <a16:creationId xmlns:a16="http://schemas.microsoft.com/office/drawing/2014/main" id="{044DB95C-1930-E8F5-F58B-6A1BFA1C7238}"/>
                </a:ext>
              </a:extLst>
            </p:cNvPr>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35" name="Freeform 6">
              <a:extLst>
                <a:ext uri="{FF2B5EF4-FFF2-40B4-BE49-F238E27FC236}">
                  <a16:creationId xmlns:a16="http://schemas.microsoft.com/office/drawing/2014/main" id="{A509588E-4269-20EB-6565-07FD402A30B5}"/>
                </a:ext>
              </a:extLst>
            </p:cNvPr>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55" name="Freeform 7">
              <a:extLst>
                <a:ext uri="{FF2B5EF4-FFF2-40B4-BE49-F238E27FC236}">
                  <a16:creationId xmlns:a16="http://schemas.microsoft.com/office/drawing/2014/main" id="{92F53752-1E51-223E-EE97-370E644D664F}"/>
                </a:ext>
              </a:extLst>
            </p:cNvPr>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sp>
          <p:nvSpPr>
            <p:cNvPr id="1037" name="Freeform 8">
              <a:extLst>
                <a:ext uri="{FF2B5EF4-FFF2-40B4-BE49-F238E27FC236}">
                  <a16:creationId xmlns:a16="http://schemas.microsoft.com/office/drawing/2014/main" id="{C1C15ABB-4318-6B4D-7868-2B235C757744}"/>
                </a:ext>
              </a:extLst>
            </p:cNvPr>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8" name="Freeform 9">
              <a:extLst>
                <a:ext uri="{FF2B5EF4-FFF2-40B4-BE49-F238E27FC236}">
                  <a16:creationId xmlns:a16="http://schemas.microsoft.com/office/drawing/2014/main" id="{151FA815-3DCA-2D6A-EC74-F94290B88BE1}"/>
                </a:ext>
              </a:extLst>
            </p:cNvPr>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58" name="Freeform 10">
              <a:extLst>
                <a:ext uri="{FF2B5EF4-FFF2-40B4-BE49-F238E27FC236}">
                  <a16:creationId xmlns:a16="http://schemas.microsoft.com/office/drawing/2014/main" id="{A6DB0D5C-60D1-890E-F1CE-B5B1B2A31B5C}"/>
                </a:ext>
              </a:extLst>
            </p:cNvPr>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40" name="Freeform 11">
              <a:extLst>
                <a:ext uri="{FF2B5EF4-FFF2-40B4-BE49-F238E27FC236}">
                  <a16:creationId xmlns:a16="http://schemas.microsoft.com/office/drawing/2014/main" id="{2558B3B8-A104-CCA9-63E5-C7F4CF14A7DA}"/>
                </a:ext>
              </a:extLst>
            </p:cNvPr>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0" name="Freeform 12">
              <a:extLst>
                <a:ext uri="{FF2B5EF4-FFF2-40B4-BE49-F238E27FC236}">
                  <a16:creationId xmlns:a16="http://schemas.microsoft.com/office/drawing/2014/main" id="{FAC82CD5-EFEA-F6A3-BBDA-2EFF29D7594A}"/>
                </a:ext>
              </a:extLst>
            </p:cNvPr>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42" name="Freeform 13">
              <a:extLst>
                <a:ext uri="{FF2B5EF4-FFF2-40B4-BE49-F238E27FC236}">
                  <a16:creationId xmlns:a16="http://schemas.microsoft.com/office/drawing/2014/main" id="{D3569C05-BAD3-66C2-3C50-AFEBE739517B}"/>
                </a:ext>
              </a:extLst>
            </p:cNvPr>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2" name="Freeform 14">
              <a:extLst>
                <a:ext uri="{FF2B5EF4-FFF2-40B4-BE49-F238E27FC236}">
                  <a16:creationId xmlns:a16="http://schemas.microsoft.com/office/drawing/2014/main" id="{F2DF590D-8076-ACB3-AE2C-1F41C2A68051}"/>
                </a:ext>
              </a:extLst>
            </p:cNvPr>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44" name="Freeform 15">
              <a:extLst>
                <a:ext uri="{FF2B5EF4-FFF2-40B4-BE49-F238E27FC236}">
                  <a16:creationId xmlns:a16="http://schemas.microsoft.com/office/drawing/2014/main" id="{7B008F9C-C5B0-61C7-6D4D-82D164BA91D5}"/>
                </a:ext>
              </a:extLst>
            </p:cNvPr>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4" name="Freeform 16">
              <a:extLst>
                <a:ext uri="{FF2B5EF4-FFF2-40B4-BE49-F238E27FC236}">
                  <a16:creationId xmlns:a16="http://schemas.microsoft.com/office/drawing/2014/main" id="{E4DA0479-E28C-F431-4D36-39D6B4F1E8D4}"/>
                </a:ext>
              </a:extLst>
            </p:cNvPr>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65" name="Freeform 17">
              <a:extLst>
                <a:ext uri="{FF2B5EF4-FFF2-40B4-BE49-F238E27FC236}">
                  <a16:creationId xmlns:a16="http://schemas.microsoft.com/office/drawing/2014/main" id="{1E0232A5-B170-E768-6DDF-968D07C104AA}"/>
                </a:ext>
              </a:extLst>
            </p:cNvPr>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66" name="Freeform 18">
              <a:extLst>
                <a:ext uri="{FF2B5EF4-FFF2-40B4-BE49-F238E27FC236}">
                  <a16:creationId xmlns:a16="http://schemas.microsoft.com/office/drawing/2014/main" id="{C52D9063-7A6A-B789-C21F-50FC1C261A27}"/>
                </a:ext>
              </a:extLst>
            </p:cNvPr>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48" name="Freeform 19">
              <a:extLst>
                <a:ext uri="{FF2B5EF4-FFF2-40B4-BE49-F238E27FC236}">
                  <a16:creationId xmlns:a16="http://schemas.microsoft.com/office/drawing/2014/main" id="{713FC351-827B-E462-CD55-384A87A89DAC}"/>
                </a:ext>
              </a:extLst>
            </p:cNvPr>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68" name="Freeform 20">
              <a:extLst>
                <a:ext uri="{FF2B5EF4-FFF2-40B4-BE49-F238E27FC236}">
                  <a16:creationId xmlns:a16="http://schemas.microsoft.com/office/drawing/2014/main" id="{E74EC6E5-72C5-414D-B37D-C903A8465E52}"/>
                </a:ext>
              </a:extLst>
            </p:cNvPr>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50" name="Freeform 21">
              <a:extLst>
                <a:ext uri="{FF2B5EF4-FFF2-40B4-BE49-F238E27FC236}">
                  <a16:creationId xmlns:a16="http://schemas.microsoft.com/office/drawing/2014/main" id="{CB8E5689-E092-48A4-1E36-0F1987F76AA6}"/>
                </a:ext>
              </a:extLst>
            </p:cNvPr>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0" name="Freeform 22">
              <a:extLst>
                <a:ext uri="{FF2B5EF4-FFF2-40B4-BE49-F238E27FC236}">
                  <a16:creationId xmlns:a16="http://schemas.microsoft.com/office/drawing/2014/main" id="{0B38B976-1DDD-E28D-6BCE-F1C750ED8DB9}"/>
                </a:ext>
              </a:extLst>
            </p:cNvPr>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71" name="Freeform 23">
              <a:extLst>
                <a:ext uri="{FF2B5EF4-FFF2-40B4-BE49-F238E27FC236}">
                  <a16:creationId xmlns:a16="http://schemas.microsoft.com/office/drawing/2014/main" id="{BCD124C7-6A77-3E5B-12CE-3492FD025B6E}"/>
                </a:ext>
              </a:extLst>
            </p:cNvPr>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sp>
          <p:nvSpPr>
            <p:cNvPr id="155672" name="Freeform 24">
              <a:extLst>
                <a:ext uri="{FF2B5EF4-FFF2-40B4-BE49-F238E27FC236}">
                  <a16:creationId xmlns:a16="http://schemas.microsoft.com/office/drawing/2014/main" id="{6631FF0B-3CAF-60A6-6DEF-4A4A7C3B935B}"/>
                </a:ext>
              </a:extLst>
            </p:cNvPr>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54" name="Freeform 25">
              <a:extLst>
                <a:ext uri="{FF2B5EF4-FFF2-40B4-BE49-F238E27FC236}">
                  <a16:creationId xmlns:a16="http://schemas.microsoft.com/office/drawing/2014/main" id="{CE985F3B-4CB3-E174-D703-221ACB9A4DE2}"/>
                </a:ext>
              </a:extLst>
            </p:cNvPr>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4" name="Freeform 26">
              <a:extLst>
                <a:ext uri="{FF2B5EF4-FFF2-40B4-BE49-F238E27FC236}">
                  <a16:creationId xmlns:a16="http://schemas.microsoft.com/office/drawing/2014/main" id="{2237784B-B608-5F5F-3183-64159C1CC9D4}"/>
                </a:ext>
              </a:extLst>
            </p:cNvPr>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75" name="Freeform 27">
              <a:extLst>
                <a:ext uri="{FF2B5EF4-FFF2-40B4-BE49-F238E27FC236}">
                  <a16:creationId xmlns:a16="http://schemas.microsoft.com/office/drawing/2014/main" id="{9D601571-E27C-DBCE-3AC1-73D605428B5E}"/>
                </a:ext>
              </a:extLst>
            </p:cNvPr>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57" name="Freeform 28">
              <a:extLst>
                <a:ext uri="{FF2B5EF4-FFF2-40B4-BE49-F238E27FC236}">
                  <a16:creationId xmlns:a16="http://schemas.microsoft.com/office/drawing/2014/main" id="{59CA43CE-7706-2A0B-EEFB-00961D43A27F}"/>
                </a:ext>
              </a:extLst>
            </p:cNvPr>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7" name="Freeform 29">
              <a:extLst>
                <a:ext uri="{FF2B5EF4-FFF2-40B4-BE49-F238E27FC236}">
                  <a16:creationId xmlns:a16="http://schemas.microsoft.com/office/drawing/2014/main" id="{0AFCF799-ED7A-AD07-9B88-EE0C84B4E6D0}"/>
                </a:ext>
              </a:extLst>
            </p:cNvPr>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059" name="Freeform 30">
              <a:extLst>
                <a:ext uri="{FF2B5EF4-FFF2-40B4-BE49-F238E27FC236}">
                  <a16:creationId xmlns:a16="http://schemas.microsoft.com/office/drawing/2014/main" id="{C42246E2-8033-300B-429C-E4E91E77B63B}"/>
                </a:ext>
              </a:extLst>
            </p:cNvPr>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79" name="Freeform 31">
              <a:extLst>
                <a:ext uri="{FF2B5EF4-FFF2-40B4-BE49-F238E27FC236}">
                  <a16:creationId xmlns:a16="http://schemas.microsoft.com/office/drawing/2014/main" id="{A6084373-0D84-CB12-F8AF-EEF860A9C6CB}"/>
                </a:ext>
              </a:extLst>
            </p:cNvPr>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0" name="Freeform 32">
              <a:extLst>
                <a:ext uri="{FF2B5EF4-FFF2-40B4-BE49-F238E27FC236}">
                  <a16:creationId xmlns:a16="http://schemas.microsoft.com/office/drawing/2014/main" id="{465D01CD-54AF-8412-CB38-AC5484EB025E}"/>
                </a:ext>
              </a:extLst>
            </p:cNvPr>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1" name="Freeform 33">
              <a:extLst>
                <a:ext uri="{FF2B5EF4-FFF2-40B4-BE49-F238E27FC236}">
                  <a16:creationId xmlns:a16="http://schemas.microsoft.com/office/drawing/2014/main" id="{417581D9-430E-CC08-B6B8-3774919C06E1}"/>
                </a:ext>
              </a:extLst>
            </p:cNvPr>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2" name="Freeform 34">
              <a:extLst>
                <a:ext uri="{FF2B5EF4-FFF2-40B4-BE49-F238E27FC236}">
                  <a16:creationId xmlns:a16="http://schemas.microsoft.com/office/drawing/2014/main" id="{4077214E-07AF-6CA8-08F0-AF28D858ABC0}"/>
                </a:ext>
              </a:extLst>
            </p:cNvPr>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3" name="Freeform 35">
              <a:extLst>
                <a:ext uri="{FF2B5EF4-FFF2-40B4-BE49-F238E27FC236}">
                  <a16:creationId xmlns:a16="http://schemas.microsoft.com/office/drawing/2014/main" id="{12F42D16-99F7-4DF8-264E-0D92070C70CF}"/>
                </a:ext>
              </a:extLst>
            </p:cNvPr>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4" name="Freeform 36">
              <a:extLst>
                <a:ext uri="{FF2B5EF4-FFF2-40B4-BE49-F238E27FC236}">
                  <a16:creationId xmlns:a16="http://schemas.microsoft.com/office/drawing/2014/main" id="{DD050B45-6339-FE54-2F25-95308AC95D67}"/>
                </a:ext>
              </a:extLst>
            </p:cNvPr>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5" name="Freeform 37">
              <a:extLst>
                <a:ext uri="{FF2B5EF4-FFF2-40B4-BE49-F238E27FC236}">
                  <a16:creationId xmlns:a16="http://schemas.microsoft.com/office/drawing/2014/main" id="{638AC5B3-6749-3168-8293-60ECEDF31B39}"/>
                </a:ext>
              </a:extLst>
            </p:cNvPr>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6" name="Freeform 38">
              <a:extLst>
                <a:ext uri="{FF2B5EF4-FFF2-40B4-BE49-F238E27FC236}">
                  <a16:creationId xmlns:a16="http://schemas.microsoft.com/office/drawing/2014/main" id="{2CFAC3BA-76C9-491B-7577-6C09B13E8E4D}"/>
                </a:ext>
              </a:extLst>
            </p:cNvPr>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grpSp>
          <p:nvGrpSpPr>
            <p:cNvPr id="1068" name="Group 39">
              <a:extLst>
                <a:ext uri="{FF2B5EF4-FFF2-40B4-BE49-F238E27FC236}">
                  <a16:creationId xmlns:a16="http://schemas.microsoft.com/office/drawing/2014/main" id="{73EA2888-9654-02AE-5648-3A3B6F8A7CE5}"/>
                </a:ext>
              </a:extLst>
            </p:cNvPr>
            <p:cNvGrpSpPr>
              <a:grpSpLocks/>
            </p:cNvGrpSpPr>
            <p:nvPr userDrawn="1"/>
          </p:nvGrpSpPr>
          <p:grpSpPr bwMode="auto">
            <a:xfrm>
              <a:off x="0" y="1632"/>
              <a:ext cx="5758" cy="1858"/>
              <a:chOff x="0" y="1632"/>
              <a:chExt cx="5758" cy="1858"/>
            </a:xfrm>
          </p:grpSpPr>
          <p:sp>
            <p:nvSpPr>
              <p:cNvPr id="155688" name="Freeform 40">
                <a:extLst>
                  <a:ext uri="{FF2B5EF4-FFF2-40B4-BE49-F238E27FC236}">
                    <a16:creationId xmlns:a16="http://schemas.microsoft.com/office/drawing/2014/main" id="{4AB97A8E-455B-E637-47DC-6FD64DD3EA5D}"/>
                  </a:ext>
                </a:extLst>
              </p:cNvPr>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sp>
            <p:nvSpPr>
              <p:cNvPr id="155689" name="Freeform 41">
                <a:extLst>
                  <a:ext uri="{FF2B5EF4-FFF2-40B4-BE49-F238E27FC236}">
                    <a16:creationId xmlns:a16="http://schemas.microsoft.com/office/drawing/2014/main" id="{C9182024-C81A-C48F-A403-D8EDFE81C3B6}"/>
                  </a:ext>
                </a:extLst>
              </p:cNvPr>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p>
            </p:txBody>
          </p:sp>
        </p:grpSp>
      </p:grpSp>
      <p:sp>
        <p:nvSpPr>
          <p:cNvPr id="155690" name="Rectangle 42">
            <a:extLst>
              <a:ext uri="{FF2B5EF4-FFF2-40B4-BE49-F238E27FC236}">
                <a16:creationId xmlns:a16="http://schemas.microsoft.com/office/drawing/2014/main" id="{E8C4429A-FBE5-2CE6-63AB-0C7408AAD6F7}"/>
              </a:ext>
            </a:extLst>
          </p:cNvPr>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5691" name="Rectangle 43">
            <a:extLst>
              <a:ext uri="{FF2B5EF4-FFF2-40B4-BE49-F238E27FC236}">
                <a16:creationId xmlns:a16="http://schemas.microsoft.com/office/drawing/2014/main" id="{B14CFAEE-1849-EB82-5FA9-147BBF446D43}"/>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5692" name="Rectangle 44">
            <a:extLst>
              <a:ext uri="{FF2B5EF4-FFF2-40B4-BE49-F238E27FC236}">
                <a16:creationId xmlns:a16="http://schemas.microsoft.com/office/drawing/2014/main" id="{8F555AEB-4C52-15C0-91B5-34C1453EA748}"/>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ffectLst>
                  <a:outerShdw blurRad="38100" dist="38100" dir="2700000" algn="tl">
                    <a:srgbClr val="000000"/>
                  </a:outerShdw>
                </a:effectLst>
              </a:defRPr>
            </a:lvl1pPr>
          </a:lstStyle>
          <a:p>
            <a:pPr>
              <a:defRPr/>
            </a:pPr>
            <a:fld id="{8F16032C-B4DC-4F4B-B99D-4AB0CE3AFA87}" type="datetimeFigureOut">
              <a:rPr lang="en-US" altLang="en-US"/>
              <a:pPr>
                <a:defRPr/>
              </a:pPr>
              <a:t>7/3/22</a:t>
            </a:fld>
            <a:endParaRPr lang="en-US" altLang="en-US"/>
          </a:p>
        </p:txBody>
      </p:sp>
      <p:sp>
        <p:nvSpPr>
          <p:cNvPr id="155693" name="Rectangle 45">
            <a:extLst>
              <a:ext uri="{FF2B5EF4-FFF2-40B4-BE49-F238E27FC236}">
                <a16:creationId xmlns:a16="http://schemas.microsoft.com/office/drawing/2014/main" id="{02730B02-5FFB-1A01-F22B-0923DDCC436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smtClean="0">
                <a:effectLst>
                  <a:outerShdw blurRad="38100" dist="38100" dir="2700000" algn="tl">
                    <a:srgbClr val="000000"/>
                  </a:outerShdw>
                </a:effectLst>
              </a:defRPr>
            </a:lvl1pPr>
          </a:lstStyle>
          <a:p>
            <a:pPr>
              <a:defRPr/>
            </a:pPr>
            <a:endParaRPr lang="en-US" altLang="en-US"/>
          </a:p>
        </p:txBody>
      </p:sp>
      <p:sp>
        <p:nvSpPr>
          <p:cNvPr id="155694" name="Rectangle 46">
            <a:extLst>
              <a:ext uri="{FF2B5EF4-FFF2-40B4-BE49-F238E27FC236}">
                <a16:creationId xmlns:a16="http://schemas.microsoft.com/office/drawing/2014/main" id="{55475DAB-824E-16A2-526A-05BB77A50B7E}"/>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fld id="{3789E729-4704-6044-8D9F-2F206B05FB2D}"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hlink"/>
        </a:buClr>
        <a:buSzPct val="90000"/>
        <a:buFont typeface="Wingdings" pitchFamily="2" charset="2"/>
        <a:buBlip>
          <a:blip r:embed="rId13"/>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itchFamily="2" charset="2"/>
        <a:buBlip>
          <a:blip r:embed="rId14"/>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F6228"/>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CADA8F9F-4CBC-3B17-2AD3-7CCEBFF2358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3A7B26B-9C08-08AF-E4D6-52CC56F74F7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1"/>
          </a:solidFill>
          <a:latin typeface="Arial" panose="020B0604020202020204" pitchFamily="34" charset="0"/>
        </a:defRPr>
      </a:lvl2pPr>
      <a:lvl3pPr algn="ctr" rtl="0" eaLnBrk="0" fontAlgn="base" hangingPunct="0">
        <a:spcBef>
          <a:spcPct val="0"/>
        </a:spcBef>
        <a:spcAft>
          <a:spcPct val="0"/>
        </a:spcAft>
        <a:defRPr sz="4400">
          <a:solidFill>
            <a:schemeClr val="tx1"/>
          </a:solidFill>
          <a:latin typeface="Arial" panose="020B0604020202020204" pitchFamily="34" charset="0"/>
        </a:defRPr>
      </a:lvl3pPr>
      <a:lvl4pPr algn="ctr" rtl="0" eaLnBrk="0" fontAlgn="base" hangingPunct="0">
        <a:spcBef>
          <a:spcPct val="0"/>
        </a:spcBef>
        <a:spcAft>
          <a:spcPct val="0"/>
        </a:spcAft>
        <a:defRPr sz="4400">
          <a:solidFill>
            <a:schemeClr val="tx1"/>
          </a:solidFill>
          <a:latin typeface="Arial" panose="020B0604020202020204" pitchFamily="34" charset="0"/>
        </a:defRPr>
      </a:lvl4pPr>
      <a:lvl5pPr algn="ctr" rtl="0" eaLnBrk="0" fontAlgn="base" hangingPunct="0">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jpeg"/><Relationship Id="rId7" Type="http://schemas.openxmlformats.org/officeDocument/2006/relationships/hyperlink" Target="../../Local%20Settings/Temporary%20Internet%20Files/Local%20Settings/Temp/05-76%20ProQA%20Demo%202007.wmv"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jpeg"/><Relationship Id="rId7" Type="http://schemas.openxmlformats.org/officeDocument/2006/relationships/hyperlink" Target="../../Local%20Settings/Temporary%20Internet%20Files/Local%20Settings/Temp/05-38%206%20mo%20baby%20not%20breathing.wav"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4">
            <a:extLst>
              <a:ext uri="{FF2B5EF4-FFF2-40B4-BE49-F238E27FC236}">
                <a16:creationId xmlns:a16="http://schemas.microsoft.com/office/drawing/2014/main" id="{38B888DF-06D0-F070-D4E6-854A9F6B8017}"/>
              </a:ext>
            </a:extLst>
          </p:cNvPr>
          <p:cNvSpPr>
            <a:spLocks noChangeArrowheads="1"/>
          </p:cNvSpPr>
          <p:nvPr/>
        </p:nvSpPr>
        <p:spPr bwMode="auto">
          <a:xfrm>
            <a:off x="152400" y="3048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a:solidFill>
                  <a:srgbClr val="FFFF00"/>
                </a:solidFill>
                <a:latin typeface="Arial Black" panose="020B0604020202020204" pitchFamily="34" charset="0"/>
              </a:rPr>
              <a:t>Introduction To The MPDS Coding System</a:t>
            </a:r>
          </a:p>
        </p:txBody>
      </p:sp>
      <p:pic>
        <p:nvPicPr>
          <p:cNvPr id="4099" name="Picture 18" descr="Chapter 2 title page">
            <a:extLst>
              <a:ext uri="{FF2B5EF4-FFF2-40B4-BE49-F238E27FC236}">
                <a16:creationId xmlns:a16="http://schemas.microsoft.com/office/drawing/2014/main" id="{5F981869-B996-79AE-A103-4DF12F1EE0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981200"/>
            <a:ext cx="5829300" cy="4040188"/>
          </a:xfrm>
          <a:prstGeom prst="rect">
            <a:avLst/>
          </a:prstGeom>
          <a:noFill/>
          <a:ln w="762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2" descr="NAE - PAI v12 070201_B1">
            <a:extLst>
              <a:ext uri="{FF2B5EF4-FFF2-40B4-BE49-F238E27FC236}">
                <a16:creationId xmlns:a16="http://schemas.microsoft.com/office/drawing/2014/main" id="{4886FF37-C762-59FF-7A66-1C28D4B2C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39200" cy="632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05" name="Rectangle 5">
            <a:extLst>
              <a:ext uri="{FF2B5EF4-FFF2-40B4-BE49-F238E27FC236}">
                <a16:creationId xmlns:a16="http://schemas.microsoft.com/office/drawing/2014/main" id="{A6980968-A0B5-FCE6-E0DF-44CAFB288911}"/>
              </a:ext>
            </a:extLst>
          </p:cNvPr>
          <p:cNvSpPr>
            <a:spLocks noChangeArrowheads="1"/>
          </p:cNvSpPr>
          <p:nvPr/>
        </p:nvSpPr>
        <p:spPr bwMode="auto">
          <a:xfrm>
            <a:off x="6019800" y="2362200"/>
            <a:ext cx="2895600" cy="1981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3316" name="AutoShape 6">
            <a:extLst>
              <a:ext uri="{FF2B5EF4-FFF2-40B4-BE49-F238E27FC236}">
                <a16:creationId xmlns:a16="http://schemas.microsoft.com/office/drawing/2014/main" id="{D3E56DC4-10E5-BBF0-5DE7-F61B78751459}"/>
              </a:ext>
            </a:extLst>
          </p:cNvPr>
          <p:cNvSpPr>
            <a:spLocks noChangeArrowheads="1"/>
          </p:cNvSpPr>
          <p:nvPr/>
        </p:nvSpPr>
        <p:spPr bwMode="auto">
          <a:xfrm>
            <a:off x="3810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3317" name="AutoShape 7">
            <a:extLst>
              <a:ext uri="{FF2B5EF4-FFF2-40B4-BE49-F238E27FC236}">
                <a16:creationId xmlns:a16="http://schemas.microsoft.com/office/drawing/2014/main" id="{D5842154-FA08-E3D0-FFF6-C75BB0A43841}"/>
              </a:ext>
            </a:extLst>
          </p:cNvPr>
          <p:cNvSpPr>
            <a:spLocks noChangeArrowheads="1"/>
          </p:cNvSpPr>
          <p:nvPr/>
        </p:nvSpPr>
        <p:spPr bwMode="auto">
          <a:xfrm>
            <a:off x="6096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3318" name="AutoShape 8">
            <a:extLst>
              <a:ext uri="{FF2B5EF4-FFF2-40B4-BE49-F238E27FC236}">
                <a16:creationId xmlns:a16="http://schemas.microsoft.com/office/drawing/2014/main" id="{9AE4CC75-D98E-DE58-E808-AC150AEEBBBF}"/>
              </a:ext>
            </a:extLst>
          </p:cNvPr>
          <p:cNvSpPr>
            <a:spLocks noChangeArrowheads="1"/>
          </p:cNvSpPr>
          <p:nvPr/>
        </p:nvSpPr>
        <p:spPr bwMode="auto">
          <a:xfrm>
            <a:off x="8382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87209" name="AutoShape 9">
            <a:extLst>
              <a:ext uri="{FF2B5EF4-FFF2-40B4-BE49-F238E27FC236}">
                <a16:creationId xmlns:a16="http://schemas.microsoft.com/office/drawing/2014/main" id="{959ED8AB-66A7-638A-F8E4-111BDD82F8A5}"/>
              </a:ext>
            </a:extLst>
          </p:cNvPr>
          <p:cNvSpPr>
            <a:spLocks noChangeArrowheads="1"/>
          </p:cNvSpPr>
          <p:nvPr/>
        </p:nvSpPr>
        <p:spPr bwMode="auto">
          <a:xfrm>
            <a:off x="3810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87210" name="AutoShape 10">
            <a:extLst>
              <a:ext uri="{FF2B5EF4-FFF2-40B4-BE49-F238E27FC236}">
                <a16:creationId xmlns:a16="http://schemas.microsoft.com/office/drawing/2014/main" id="{D077B366-7FA7-6390-3898-61E5C3D8E2B2}"/>
              </a:ext>
            </a:extLst>
          </p:cNvPr>
          <p:cNvSpPr>
            <a:spLocks noChangeArrowheads="1"/>
          </p:cNvSpPr>
          <p:nvPr/>
        </p:nvSpPr>
        <p:spPr bwMode="auto">
          <a:xfrm>
            <a:off x="6096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87211" name="AutoShape 11">
            <a:extLst>
              <a:ext uri="{FF2B5EF4-FFF2-40B4-BE49-F238E27FC236}">
                <a16:creationId xmlns:a16="http://schemas.microsoft.com/office/drawing/2014/main" id="{D20D34E4-64C3-A921-4AC4-882B00EB4308}"/>
              </a:ext>
            </a:extLst>
          </p:cNvPr>
          <p:cNvSpPr>
            <a:spLocks noChangeArrowheads="1"/>
          </p:cNvSpPr>
          <p:nvPr/>
        </p:nvSpPr>
        <p:spPr bwMode="auto">
          <a:xfrm>
            <a:off x="8382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grpSp>
        <p:nvGrpSpPr>
          <p:cNvPr id="2" name="Group 17">
            <a:extLst>
              <a:ext uri="{FF2B5EF4-FFF2-40B4-BE49-F238E27FC236}">
                <a16:creationId xmlns:a16="http://schemas.microsoft.com/office/drawing/2014/main" id="{3F35B9E4-4A90-5EB7-1EDF-331F7A814D3B}"/>
              </a:ext>
            </a:extLst>
          </p:cNvPr>
          <p:cNvGrpSpPr>
            <a:grpSpLocks/>
          </p:cNvGrpSpPr>
          <p:nvPr/>
        </p:nvGrpSpPr>
        <p:grpSpPr bwMode="auto">
          <a:xfrm>
            <a:off x="3124200" y="2362200"/>
            <a:ext cx="2895600" cy="1981200"/>
            <a:chOff x="3792" y="1488"/>
            <a:chExt cx="1824" cy="1248"/>
          </a:xfrm>
        </p:grpSpPr>
        <p:sp>
          <p:nvSpPr>
            <p:cNvPr id="13329" name="Rectangle 13">
              <a:extLst>
                <a:ext uri="{FF2B5EF4-FFF2-40B4-BE49-F238E27FC236}">
                  <a16:creationId xmlns:a16="http://schemas.microsoft.com/office/drawing/2014/main" id="{3C5515F2-DD55-C6D6-4A0C-742F3113CDC3}"/>
                </a:ext>
              </a:extLst>
            </p:cNvPr>
            <p:cNvSpPr>
              <a:spLocks noChangeArrowheads="1"/>
            </p:cNvSpPr>
            <p:nvPr/>
          </p:nvSpPr>
          <p:spPr bwMode="auto">
            <a:xfrm>
              <a:off x="3792" y="1488"/>
              <a:ext cx="1824" cy="1248"/>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3330" name="Line 14">
              <a:extLst>
                <a:ext uri="{FF2B5EF4-FFF2-40B4-BE49-F238E27FC236}">
                  <a16:creationId xmlns:a16="http://schemas.microsoft.com/office/drawing/2014/main" id="{8BC0A4F7-A3C9-1B20-7833-45D64471F5C8}"/>
                </a:ext>
              </a:extLst>
            </p:cNvPr>
            <p:cNvSpPr>
              <a:spLocks noChangeShapeType="1"/>
            </p:cNvSpPr>
            <p:nvPr/>
          </p:nvSpPr>
          <p:spPr bwMode="auto">
            <a:xfrm>
              <a:off x="3840" y="2226"/>
              <a:ext cx="13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31" name="Line 15">
              <a:extLst>
                <a:ext uri="{FF2B5EF4-FFF2-40B4-BE49-F238E27FC236}">
                  <a16:creationId xmlns:a16="http://schemas.microsoft.com/office/drawing/2014/main" id="{DEB94828-EDCE-91BE-E12E-501A3741E9BB}"/>
                </a:ext>
              </a:extLst>
            </p:cNvPr>
            <p:cNvSpPr>
              <a:spLocks noChangeShapeType="1"/>
            </p:cNvSpPr>
            <p:nvPr/>
          </p:nvSpPr>
          <p:spPr bwMode="auto">
            <a:xfrm>
              <a:off x="3840" y="2334"/>
              <a:ext cx="163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32" name="Line 16">
              <a:extLst>
                <a:ext uri="{FF2B5EF4-FFF2-40B4-BE49-F238E27FC236}">
                  <a16:creationId xmlns:a16="http://schemas.microsoft.com/office/drawing/2014/main" id="{476E55C0-7AAA-A206-3A2B-3550913E5476}"/>
                </a:ext>
              </a:extLst>
            </p:cNvPr>
            <p:cNvSpPr>
              <a:spLocks noChangeShapeType="1"/>
            </p:cNvSpPr>
            <p:nvPr/>
          </p:nvSpPr>
          <p:spPr bwMode="auto">
            <a:xfrm>
              <a:off x="3840" y="2436"/>
              <a:ext cx="105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26">
            <a:extLst>
              <a:ext uri="{FF2B5EF4-FFF2-40B4-BE49-F238E27FC236}">
                <a16:creationId xmlns:a16="http://schemas.microsoft.com/office/drawing/2014/main" id="{FB915EEF-47DD-64B3-8DEA-402943E18297}"/>
              </a:ext>
            </a:extLst>
          </p:cNvPr>
          <p:cNvGrpSpPr>
            <a:grpSpLocks/>
          </p:cNvGrpSpPr>
          <p:nvPr/>
        </p:nvGrpSpPr>
        <p:grpSpPr bwMode="auto">
          <a:xfrm>
            <a:off x="228600" y="2362200"/>
            <a:ext cx="2895600" cy="1981200"/>
            <a:chOff x="144" y="1488"/>
            <a:chExt cx="1824" cy="1248"/>
          </a:xfrm>
        </p:grpSpPr>
        <p:sp>
          <p:nvSpPr>
            <p:cNvPr id="13326" name="Rectangle 22">
              <a:extLst>
                <a:ext uri="{FF2B5EF4-FFF2-40B4-BE49-F238E27FC236}">
                  <a16:creationId xmlns:a16="http://schemas.microsoft.com/office/drawing/2014/main" id="{565ACAF6-94A7-B0C8-485A-8F6C32EDCC1E}"/>
                </a:ext>
              </a:extLst>
            </p:cNvPr>
            <p:cNvSpPr>
              <a:spLocks noChangeArrowheads="1"/>
            </p:cNvSpPr>
            <p:nvPr/>
          </p:nvSpPr>
          <p:spPr bwMode="auto">
            <a:xfrm>
              <a:off x="144" y="1488"/>
              <a:ext cx="1824" cy="1248"/>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3327" name="Line 24">
              <a:extLst>
                <a:ext uri="{FF2B5EF4-FFF2-40B4-BE49-F238E27FC236}">
                  <a16:creationId xmlns:a16="http://schemas.microsoft.com/office/drawing/2014/main" id="{303BCFBB-8E58-DE04-D4E5-941E66B9EB21}"/>
                </a:ext>
              </a:extLst>
            </p:cNvPr>
            <p:cNvSpPr>
              <a:spLocks noChangeShapeType="1"/>
            </p:cNvSpPr>
            <p:nvPr/>
          </p:nvSpPr>
          <p:spPr bwMode="auto">
            <a:xfrm>
              <a:off x="816" y="2422"/>
              <a:ext cx="100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8" name="Line 25">
              <a:extLst>
                <a:ext uri="{FF2B5EF4-FFF2-40B4-BE49-F238E27FC236}">
                  <a16:creationId xmlns:a16="http://schemas.microsoft.com/office/drawing/2014/main" id="{95DFD5D6-B26A-B570-2FE7-74FFD6925BD1}"/>
                </a:ext>
              </a:extLst>
            </p:cNvPr>
            <p:cNvSpPr>
              <a:spLocks noChangeShapeType="1"/>
            </p:cNvSpPr>
            <p:nvPr/>
          </p:nvSpPr>
          <p:spPr bwMode="auto">
            <a:xfrm>
              <a:off x="192" y="2520"/>
              <a:ext cx="105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3324" name="AutoShape 30">
            <a:extLst>
              <a:ext uri="{FF2B5EF4-FFF2-40B4-BE49-F238E27FC236}">
                <a16:creationId xmlns:a16="http://schemas.microsoft.com/office/drawing/2014/main" id="{5CE8B9E9-E8A1-E188-08BA-838CD7AF5B4C}"/>
              </a:ext>
            </a:extLst>
          </p:cNvPr>
          <p:cNvSpPr>
            <a:spLocks noChangeArrowheads="1"/>
          </p:cNvSpPr>
          <p:nvPr/>
        </p:nvSpPr>
        <p:spPr bwMode="auto">
          <a:xfrm>
            <a:off x="10668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87231" name="AutoShape 31">
            <a:extLst>
              <a:ext uri="{FF2B5EF4-FFF2-40B4-BE49-F238E27FC236}">
                <a16:creationId xmlns:a16="http://schemas.microsoft.com/office/drawing/2014/main" id="{E81C6B20-AF2D-1EA4-2CEA-BE7E3D1FC9B3}"/>
              </a:ext>
            </a:extLst>
          </p:cNvPr>
          <p:cNvSpPr>
            <a:spLocks noChangeArrowheads="1"/>
          </p:cNvSpPr>
          <p:nvPr/>
        </p:nvSpPr>
        <p:spPr bwMode="auto">
          <a:xfrm>
            <a:off x="10668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8720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587210"/>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87211"/>
                                        </p:tgtEl>
                                        <p:attrNameLst>
                                          <p:attrName>style.visibility</p:attrName>
                                        </p:attrNameLst>
                                      </p:cBhvr>
                                      <p:to>
                                        <p:strVal val="visible"/>
                                      </p:to>
                                    </p:set>
                                  </p:childTnLst>
                                </p:cTn>
                              </p:par>
                            </p:childTnLst>
                          </p:cTn>
                        </p:par>
                        <p:par>
                          <p:cTn id="21" fill="hold" nodeType="afterGroup">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587205"/>
                                        </p:tgtEl>
                                        <p:attrNameLst>
                                          <p:attrName>style.visibility</p:attrName>
                                        </p:attrNameLst>
                                      </p:cBhvr>
                                      <p:to>
                                        <p:strVal val="visible"/>
                                      </p:to>
                                    </p:set>
                                    <p:animEffect transition="in" filter="dissolve">
                                      <p:cBhvr>
                                        <p:cTn id="24" dur="500"/>
                                        <p:tgtEl>
                                          <p:spTgt spid="1587205"/>
                                        </p:tgtEl>
                                      </p:cBhvr>
                                    </p:animEffect>
                                  </p:childTnLst>
                                  <p:subTnLst>
                                    <p:set>
                                      <p:cBhvr override="childStyle">
                                        <p:cTn dur="1" fill="hold" display="0" masterRel="nextClick" afterEffect="1"/>
                                        <p:tgtEl>
                                          <p:spTgt spid="1587205"/>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87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05" grpId="0" animBg="1"/>
      <p:bldP spid="1587209" grpId="0" animBg="1" autoUpdateAnimBg="0"/>
      <p:bldP spid="1587210" grpId="0" animBg="1" autoUpdateAnimBg="0"/>
      <p:bldP spid="1587211" grpId="0" animBg="1" autoUpdateAnimBg="0"/>
      <p:bldP spid="1587231"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9" descr="NAE - PAI v12 070201_C1">
            <a:extLst>
              <a:ext uri="{FF2B5EF4-FFF2-40B4-BE49-F238E27FC236}">
                <a16:creationId xmlns:a16="http://schemas.microsoft.com/office/drawing/2014/main" id="{46972439-43B1-8C8F-950E-D2A33E3AD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39200" cy="632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a:extLst>
              <a:ext uri="{FF2B5EF4-FFF2-40B4-BE49-F238E27FC236}">
                <a16:creationId xmlns:a16="http://schemas.microsoft.com/office/drawing/2014/main" id="{6D95633F-5B5E-E263-54DB-5D37C76CBF8F}"/>
              </a:ext>
            </a:extLst>
          </p:cNvPr>
          <p:cNvSpPr>
            <a:spLocks noChangeArrowheads="1"/>
          </p:cNvSpPr>
          <p:nvPr/>
        </p:nvSpPr>
        <p:spPr bwMode="auto">
          <a:xfrm>
            <a:off x="152400" y="152400"/>
            <a:ext cx="3019425" cy="2276475"/>
          </a:xfrm>
          <a:prstGeom prst="rect">
            <a:avLst/>
          </a:prstGeom>
          <a:noFill/>
          <a:ln w="762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pic>
        <p:nvPicPr>
          <p:cNvPr id="14340" name="Picture 18" descr="TV">
            <a:hlinkClick r:id="rId7" action="ppaction://hlinkfile"/>
            <a:extLst>
              <a:ext uri="{FF2B5EF4-FFF2-40B4-BE49-F238E27FC236}">
                <a16:creationId xmlns:a16="http://schemas.microsoft.com/office/drawing/2014/main" id="{7C04C513-A543-5C9A-7021-A99134F183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6464300"/>
            <a:ext cx="3921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060" descr="NAE - PAI v12 070201_D1">
            <a:extLst>
              <a:ext uri="{FF2B5EF4-FFF2-40B4-BE49-F238E27FC236}">
                <a16:creationId xmlns:a16="http://schemas.microsoft.com/office/drawing/2014/main" id="{50B43FCC-4B98-4443-7306-9F875301A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7000"/>
            <a:ext cx="8839200" cy="632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4067" name="Rectangle 1027">
            <a:extLst>
              <a:ext uri="{FF2B5EF4-FFF2-40B4-BE49-F238E27FC236}">
                <a16:creationId xmlns:a16="http://schemas.microsoft.com/office/drawing/2014/main" id="{2C82AD7C-59C5-2A74-13C3-B6AAE21DE5FA}"/>
              </a:ext>
            </a:extLst>
          </p:cNvPr>
          <p:cNvSpPr>
            <a:spLocks noChangeArrowheads="1"/>
          </p:cNvSpPr>
          <p:nvPr/>
        </p:nvSpPr>
        <p:spPr bwMode="auto">
          <a:xfrm>
            <a:off x="2266950" y="165100"/>
            <a:ext cx="1695450" cy="21907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68" name="Rectangle 1028">
            <a:extLst>
              <a:ext uri="{FF2B5EF4-FFF2-40B4-BE49-F238E27FC236}">
                <a16:creationId xmlns:a16="http://schemas.microsoft.com/office/drawing/2014/main" id="{DD829194-3F10-C285-5B72-184954F0FBB0}"/>
              </a:ext>
            </a:extLst>
          </p:cNvPr>
          <p:cNvSpPr>
            <a:spLocks noChangeArrowheads="1"/>
          </p:cNvSpPr>
          <p:nvPr/>
        </p:nvSpPr>
        <p:spPr bwMode="auto">
          <a:xfrm>
            <a:off x="4422775" y="1828800"/>
            <a:ext cx="457200" cy="3810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69" name="Rectangle 1029">
            <a:extLst>
              <a:ext uri="{FF2B5EF4-FFF2-40B4-BE49-F238E27FC236}">
                <a16:creationId xmlns:a16="http://schemas.microsoft.com/office/drawing/2014/main" id="{4959BECF-7536-834B-1BCD-E9F36CBCABB0}"/>
              </a:ext>
            </a:extLst>
          </p:cNvPr>
          <p:cNvSpPr>
            <a:spLocks noChangeArrowheads="1"/>
          </p:cNvSpPr>
          <p:nvPr/>
        </p:nvSpPr>
        <p:spPr bwMode="auto">
          <a:xfrm>
            <a:off x="3124200" y="800100"/>
            <a:ext cx="2743200" cy="3048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66" name="AutoShape 1030">
            <a:extLst>
              <a:ext uri="{FF2B5EF4-FFF2-40B4-BE49-F238E27FC236}">
                <a16:creationId xmlns:a16="http://schemas.microsoft.com/office/drawing/2014/main" id="{C037A2C3-AE17-8B5F-EE47-9282F77717F4}"/>
              </a:ext>
            </a:extLst>
          </p:cNvPr>
          <p:cNvSpPr>
            <a:spLocks noChangeArrowheads="1"/>
          </p:cNvSpPr>
          <p:nvPr/>
        </p:nvSpPr>
        <p:spPr bwMode="auto">
          <a:xfrm>
            <a:off x="1524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71" name="AutoShape 1031">
            <a:extLst>
              <a:ext uri="{FF2B5EF4-FFF2-40B4-BE49-F238E27FC236}">
                <a16:creationId xmlns:a16="http://schemas.microsoft.com/office/drawing/2014/main" id="{EA796C94-6FA3-D77F-1D73-8FDA78D32CBB}"/>
              </a:ext>
            </a:extLst>
          </p:cNvPr>
          <p:cNvSpPr>
            <a:spLocks noChangeArrowheads="1"/>
          </p:cNvSpPr>
          <p:nvPr/>
        </p:nvSpPr>
        <p:spPr bwMode="auto">
          <a:xfrm>
            <a:off x="1524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68" name="AutoShape 1032">
            <a:extLst>
              <a:ext uri="{FF2B5EF4-FFF2-40B4-BE49-F238E27FC236}">
                <a16:creationId xmlns:a16="http://schemas.microsoft.com/office/drawing/2014/main" id="{6D693406-81E4-1AB1-1CD2-AA656BC60F87}"/>
              </a:ext>
            </a:extLst>
          </p:cNvPr>
          <p:cNvSpPr>
            <a:spLocks noChangeArrowheads="1"/>
          </p:cNvSpPr>
          <p:nvPr/>
        </p:nvSpPr>
        <p:spPr bwMode="auto">
          <a:xfrm>
            <a:off x="3810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69" name="AutoShape 1033">
            <a:extLst>
              <a:ext uri="{FF2B5EF4-FFF2-40B4-BE49-F238E27FC236}">
                <a16:creationId xmlns:a16="http://schemas.microsoft.com/office/drawing/2014/main" id="{C81DE2D4-245A-368C-BB0F-62EB2E9C437D}"/>
              </a:ext>
            </a:extLst>
          </p:cNvPr>
          <p:cNvSpPr>
            <a:spLocks noChangeArrowheads="1"/>
          </p:cNvSpPr>
          <p:nvPr/>
        </p:nvSpPr>
        <p:spPr bwMode="auto">
          <a:xfrm>
            <a:off x="6096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70" name="AutoShape 1034">
            <a:extLst>
              <a:ext uri="{FF2B5EF4-FFF2-40B4-BE49-F238E27FC236}">
                <a16:creationId xmlns:a16="http://schemas.microsoft.com/office/drawing/2014/main" id="{78EE7778-212C-0E1B-8B7C-289E0F143FE4}"/>
              </a:ext>
            </a:extLst>
          </p:cNvPr>
          <p:cNvSpPr>
            <a:spLocks noChangeArrowheads="1"/>
          </p:cNvSpPr>
          <p:nvPr/>
        </p:nvSpPr>
        <p:spPr bwMode="auto">
          <a:xfrm>
            <a:off x="8382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71" name="AutoShape 1035">
            <a:extLst>
              <a:ext uri="{FF2B5EF4-FFF2-40B4-BE49-F238E27FC236}">
                <a16:creationId xmlns:a16="http://schemas.microsoft.com/office/drawing/2014/main" id="{87FC236A-D7DF-CD72-5915-21DB6CC627BD}"/>
              </a:ext>
            </a:extLst>
          </p:cNvPr>
          <p:cNvSpPr>
            <a:spLocks noChangeArrowheads="1"/>
          </p:cNvSpPr>
          <p:nvPr/>
        </p:nvSpPr>
        <p:spPr bwMode="auto">
          <a:xfrm>
            <a:off x="10668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72" name="AutoShape 1036">
            <a:extLst>
              <a:ext uri="{FF2B5EF4-FFF2-40B4-BE49-F238E27FC236}">
                <a16:creationId xmlns:a16="http://schemas.microsoft.com/office/drawing/2014/main" id="{DAE3A008-ED4B-0339-7B8C-5086641B0226}"/>
              </a:ext>
            </a:extLst>
          </p:cNvPr>
          <p:cNvSpPr>
            <a:spLocks noChangeArrowheads="1"/>
          </p:cNvSpPr>
          <p:nvPr/>
        </p:nvSpPr>
        <p:spPr bwMode="auto">
          <a:xfrm>
            <a:off x="12954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77" name="AutoShape 1037">
            <a:extLst>
              <a:ext uri="{FF2B5EF4-FFF2-40B4-BE49-F238E27FC236}">
                <a16:creationId xmlns:a16="http://schemas.microsoft.com/office/drawing/2014/main" id="{DBBC5203-225B-8D45-0EDC-B0C6A3AFB053}"/>
              </a:ext>
            </a:extLst>
          </p:cNvPr>
          <p:cNvSpPr>
            <a:spLocks noChangeArrowheads="1"/>
          </p:cNvSpPr>
          <p:nvPr/>
        </p:nvSpPr>
        <p:spPr bwMode="auto">
          <a:xfrm>
            <a:off x="3810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78" name="AutoShape 1038">
            <a:extLst>
              <a:ext uri="{FF2B5EF4-FFF2-40B4-BE49-F238E27FC236}">
                <a16:creationId xmlns:a16="http://schemas.microsoft.com/office/drawing/2014/main" id="{047339D2-903D-2CFA-AF00-56E3F4C560B4}"/>
              </a:ext>
            </a:extLst>
          </p:cNvPr>
          <p:cNvSpPr>
            <a:spLocks noChangeArrowheads="1"/>
          </p:cNvSpPr>
          <p:nvPr/>
        </p:nvSpPr>
        <p:spPr bwMode="auto">
          <a:xfrm>
            <a:off x="6096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79" name="AutoShape 1039">
            <a:extLst>
              <a:ext uri="{FF2B5EF4-FFF2-40B4-BE49-F238E27FC236}">
                <a16:creationId xmlns:a16="http://schemas.microsoft.com/office/drawing/2014/main" id="{E50A212B-32FE-7A53-7146-A265EE95FE92}"/>
              </a:ext>
            </a:extLst>
          </p:cNvPr>
          <p:cNvSpPr>
            <a:spLocks noChangeArrowheads="1"/>
          </p:cNvSpPr>
          <p:nvPr/>
        </p:nvSpPr>
        <p:spPr bwMode="auto">
          <a:xfrm>
            <a:off x="838200" y="6575425"/>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5376" name="AutoShape 1040">
            <a:extLst>
              <a:ext uri="{FF2B5EF4-FFF2-40B4-BE49-F238E27FC236}">
                <a16:creationId xmlns:a16="http://schemas.microsoft.com/office/drawing/2014/main" id="{0A11F541-59A8-4874-FEFE-F2506717B201}"/>
              </a:ext>
            </a:extLst>
          </p:cNvPr>
          <p:cNvSpPr>
            <a:spLocks noChangeArrowheads="1"/>
          </p:cNvSpPr>
          <p:nvPr/>
        </p:nvSpPr>
        <p:spPr bwMode="auto">
          <a:xfrm>
            <a:off x="15240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1" name="Rectangle 1041">
            <a:extLst>
              <a:ext uri="{FF2B5EF4-FFF2-40B4-BE49-F238E27FC236}">
                <a16:creationId xmlns:a16="http://schemas.microsoft.com/office/drawing/2014/main" id="{392AECB3-CF5B-CCEC-A5DF-F3663BDF3426}"/>
              </a:ext>
            </a:extLst>
          </p:cNvPr>
          <p:cNvSpPr>
            <a:spLocks noChangeArrowheads="1"/>
          </p:cNvSpPr>
          <p:nvPr/>
        </p:nvSpPr>
        <p:spPr bwMode="auto">
          <a:xfrm>
            <a:off x="247650" y="2352675"/>
            <a:ext cx="287655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2" name="Rectangle 1042">
            <a:extLst>
              <a:ext uri="{FF2B5EF4-FFF2-40B4-BE49-F238E27FC236}">
                <a16:creationId xmlns:a16="http://schemas.microsoft.com/office/drawing/2014/main" id="{8463176F-A613-24F9-6BEA-43B54739752D}"/>
              </a:ext>
            </a:extLst>
          </p:cNvPr>
          <p:cNvSpPr>
            <a:spLocks noChangeArrowheads="1"/>
          </p:cNvSpPr>
          <p:nvPr/>
        </p:nvSpPr>
        <p:spPr bwMode="auto">
          <a:xfrm>
            <a:off x="3124200" y="2352675"/>
            <a:ext cx="28956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3" name="Rectangle 1043">
            <a:extLst>
              <a:ext uri="{FF2B5EF4-FFF2-40B4-BE49-F238E27FC236}">
                <a16:creationId xmlns:a16="http://schemas.microsoft.com/office/drawing/2014/main" id="{314FC828-F57D-0424-0A7A-2A7BC775DBFC}"/>
              </a:ext>
            </a:extLst>
          </p:cNvPr>
          <p:cNvSpPr>
            <a:spLocks noChangeArrowheads="1"/>
          </p:cNvSpPr>
          <p:nvPr/>
        </p:nvSpPr>
        <p:spPr bwMode="auto">
          <a:xfrm>
            <a:off x="260350" y="4324350"/>
            <a:ext cx="286385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4" name="Rectangle 1044">
            <a:extLst>
              <a:ext uri="{FF2B5EF4-FFF2-40B4-BE49-F238E27FC236}">
                <a16:creationId xmlns:a16="http://schemas.microsoft.com/office/drawing/2014/main" id="{0F5BFD23-2BC0-E43C-521D-1FEF913FB74B}"/>
              </a:ext>
            </a:extLst>
          </p:cNvPr>
          <p:cNvSpPr>
            <a:spLocks noChangeArrowheads="1"/>
          </p:cNvSpPr>
          <p:nvPr/>
        </p:nvSpPr>
        <p:spPr bwMode="auto">
          <a:xfrm>
            <a:off x="3124200" y="4324350"/>
            <a:ext cx="28956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5" name="Rectangle 1045">
            <a:extLst>
              <a:ext uri="{FF2B5EF4-FFF2-40B4-BE49-F238E27FC236}">
                <a16:creationId xmlns:a16="http://schemas.microsoft.com/office/drawing/2014/main" id="{93ABFB50-83EC-3447-BB6A-C6362D879F23}"/>
              </a:ext>
            </a:extLst>
          </p:cNvPr>
          <p:cNvSpPr>
            <a:spLocks noChangeArrowheads="1"/>
          </p:cNvSpPr>
          <p:nvPr/>
        </p:nvSpPr>
        <p:spPr bwMode="auto">
          <a:xfrm>
            <a:off x="6019800" y="4324350"/>
            <a:ext cx="28956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6" name="Rectangle 1046">
            <a:extLst>
              <a:ext uri="{FF2B5EF4-FFF2-40B4-BE49-F238E27FC236}">
                <a16:creationId xmlns:a16="http://schemas.microsoft.com/office/drawing/2014/main" id="{D1BC4885-735E-3F23-1468-F1E531A4C2AF}"/>
              </a:ext>
            </a:extLst>
          </p:cNvPr>
          <p:cNvSpPr>
            <a:spLocks noChangeArrowheads="1"/>
          </p:cNvSpPr>
          <p:nvPr/>
        </p:nvSpPr>
        <p:spPr bwMode="auto">
          <a:xfrm>
            <a:off x="4876800" y="1812925"/>
            <a:ext cx="11430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7" name="Rectangle 1047">
            <a:extLst>
              <a:ext uri="{FF2B5EF4-FFF2-40B4-BE49-F238E27FC236}">
                <a16:creationId xmlns:a16="http://schemas.microsoft.com/office/drawing/2014/main" id="{ED339319-B58F-4CC0-F53D-11B890B28053}"/>
              </a:ext>
            </a:extLst>
          </p:cNvPr>
          <p:cNvSpPr>
            <a:spLocks noChangeArrowheads="1"/>
          </p:cNvSpPr>
          <p:nvPr/>
        </p:nvSpPr>
        <p:spPr bwMode="auto">
          <a:xfrm>
            <a:off x="6019800" y="406400"/>
            <a:ext cx="28956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89" name="Rectangle 1049">
            <a:extLst>
              <a:ext uri="{FF2B5EF4-FFF2-40B4-BE49-F238E27FC236}">
                <a16:creationId xmlns:a16="http://schemas.microsoft.com/office/drawing/2014/main" id="{234C2D46-E0B8-2F4F-2489-4675B13B117F}"/>
              </a:ext>
            </a:extLst>
          </p:cNvPr>
          <p:cNvSpPr>
            <a:spLocks noChangeArrowheads="1"/>
          </p:cNvSpPr>
          <p:nvPr/>
        </p:nvSpPr>
        <p:spPr bwMode="auto">
          <a:xfrm>
            <a:off x="6019800" y="2352675"/>
            <a:ext cx="28956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95" name="Rectangle 1055">
            <a:extLst>
              <a:ext uri="{FF2B5EF4-FFF2-40B4-BE49-F238E27FC236}">
                <a16:creationId xmlns:a16="http://schemas.microsoft.com/office/drawing/2014/main" id="{13222B54-3773-AE5A-4412-13CAF964DBB2}"/>
              </a:ext>
            </a:extLst>
          </p:cNvPr>
          <p:cNvSpPr>
            <a:spLocks noChangeArrowheads="1"/>
          </p:cNvSpPr>
          <p:nvPr/>
        </p:nvSpPr>
        <p:spPr bwMode="auto">
          <a:xfrm>
            <a:off x="228600" y="381000"/>
            <a:ext cx="2895600" cy="1981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24096" name="Rectangle 1056">
            <a:extLst>
              <a:ext uri="{FF2B5EF4-FFF2-40B4-BE49-F238E27FC236}">
                <a16:creationId xmlns:a16="http://schemas.microsoft.com/office/drawing/2014/main" id="{1883F3B0-ABF6-25EB-56EA-A6C71F06701D}"/>
              </a:ext>
            </a:extLst>
          </p:cNvPr>
          <p:cNvSpPr>
            <a:spLocks noChangeArrowheads="1"/>
          </p:cNvSpPr>
          <p:nvPr/>
        </p:nvSpPr>
        <p:spPr bwMode="auto">
          <a:xfrm>
            <a:off x="2438400" y="2165350"/>
            <a:ext cx="685800" cy="2159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24067"/>
                                        </p:tgtEl>
                                        <p:attrNameLst>
                                          <p:attrName>style.visibility</p:attrName>
                                        </p:attrNameLst>
                                      </p:cBhvr>
                                      <p:to>
                                        <p:strVal val="visible"/>
                                      </p:to>
                                    </p:set>
                                    <p:animEffect transition="in" filter="dissolve">
                                      <p:cBhvr>
                                        <p:cTn id="7" dur="500"/>
                                        <p:tgtEl>
                                          <p:spTgt spid="1624067"/>
                                        </p:tgtEl>
                                      </p:cBhvr>
                                    </p:animEffect>
                                  </p:childTnLst>
                                  <p:subTnLst>
                                    <p:set>
                                      <p:cBhvr override="childStyle">
                                        <p:cTn dur="1" fill="hold" display="0" masterRel="nextClick" afterEffect="1"/>
                                        <p:tgtEl>
                                          <p:spTgt spid="1624067"/>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624071"/>
                                        </p:tgtEl>
                                        <p:attrNameLst>
                                          <p:attrName>style.visibility</p:attrName>
                                        </p:attrNameLst>
                                      </p:cBhvr>
                                      <p:to>
                                        <p:strVal val="visible"/>
                                      </p:to>
                                    </p:set>
                                  </p:childTnLst>
                                </p:cTn>
                              </p:par>
                            </p:childTnLst>
                          </p:cTn>
                        </p:par>
                        <p:par>
                          <p:cTn id="12" fill="hold" nodeType="afterGroup">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624095"/>
                                        </p:tgtEl>
                                        <p:attrNameLst>
                                          <p:attrName>style.visibility</p:attrName>
                                        </p:attrNameLst>
                                      </p:cBhvr>
                                      <p:to>
                                        <p:strVal val="visible"/>
                                      </p:to>
                                    </p:set>
                                    <p:animEffect transition="in" filter="dissolve">
                                      <p:cBhvr>
                                        <p:cTn id="15" dur="500"/>
                                        <p:tgtEl>
                                          <p:spTgt spid="16240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624077"/>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1624096"/>
                                        </p:tgtEl>
                                        <p:attrNameLst>
                                          <p:attrName>style.visibility</p:attrName>
                                        </p:attrNameLst>
                                      </p:cBhvr>
                                      <p:to>
                                        <p:strVal val="visible"/>
                                      </p:to>
                                    </p:set>
                                    <p:animEffect transition="in" filter="dissolve">
                                      <p:cBhvr>
                                        <p:cTn id="23" dur="500"/>
                                        <p:tgtEl>
                                          <p:spTgt spid="162409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624078"/>
                                        </p:tgtEl>
                                        <p:attrNameLst>
                                          <p:attrName>style.visibility</p:attrName>
                                        </p:attrNameLst>
                                      </p:cBhvr>
                                      <p:to>
                                        <p:strVal val="visible"/>
                                      </p:to>
                                    </p:set>
                                  </p:childTnLst>
                                </p:cTn>
                              </p:par>
                            </p:childTnLst>
                          </p:cTn>
                        </p:par>
                        <p:par>
                          <p:cTn id="28" fill="hold" nodeType="afterGroup">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624069"/>
                                        </p:tgtEl>
                                        <p:attrNameLst>
                                          <p:attrName>style.visibility</p:attrName>
                                        </p:attrNameLst>
                                      </p:cBhvr>
                                      <p:to>
                                        <p:strVal val="visible"/>
                                      </p:to>
                                    </p:set>
                                    <p:animEffect transition="in" filter="dissolve">
                                      <p:cBhvr>
                                        <p:cTn id="31" dur="500"/>
                                        <p:tgtEl>
                                          <p:spTgt spid="1624069"/>
                                        </p:tgtEl>
                                      </p:cBhvr>
                                    </p:animEffect>
                                  </p:childTnLst>
                                </p:cTn>
                              </p:par>
                            </p:childTnLst>
                          </p:cTn>
                        </p:par>
                        <p:par>
                          <p:cTn id="32" fill="hold" nodeType="afterGroup">
                            <p:stCondLst>
                              <p:cond delay="1000"/>
                            </p:stCondLst>
                            <p:childTnLst>
                              <p:par>
                                <p:cTn id="33" presetID="9" presetClass="entr" presetSubtype="0" fill="hold" grpId="0" nodeType="afterEffect">
                                  <p:stCondLst>
                                    <p:cond delay="0"/>
                                  </p:stCondLst>
                                  <p:childTnLst>
                                    <p:set>
                                      <p:cBhvr>
                                        <p:cTn id="34" dur="1" fill="hold">
                                          <p:stCondLst>
                                            <p:cond delay="0"/>
                                          </p:stCondLst>
                                        </p:cTn>
                                        <p:tgtEl>
                                          <p:spTgt spid="1624068"/>
                                        </p:tgtEl>
                                        <p:attrNameLst>
                                          <p:attrName>style.visibility</p:attrName>
                                        </p:attrNameLst>
                                      </p:cBhvr>
                                      <p:to>
                                        <p:strVal val="visible"/>
                                      </p:to>
                                    </p:set>
                                    <p:animEffect transition="in" filter="dissolve">
                                      <p:cBhvr>
                                        <p:cTn id="35" dur="500"/>
                                        <p:tgtEl>
                                          <p:spTgt spid="1624068"/>
                                        </p:tgtEl>
                                      </p:cBhvr>
                                    </p:animEffect>
                                  </p:childTnLst>
                                </p:cTn>
                              </p:par>
                            </p:childTnLst>
                          </p:cTn>
                        </p:par>
                        <p:par>
                          <p:cTn id="36" fill="hold" nodeType="afterGroup">
                            <p:stCondLst>
                              <p:cond delay="1500"/>
                            </p:stCondLst>
                            <p:childTnLst>
                              <p:par>
                                <p:cTn id="37" presetID="9" presetClass="entr" presetSubtype="0" fill="hold" grpId="0" nodeType="afterEffect">
                                  <p:stCondLst>
                                    <p:cond delay="0"/>
                                  </p:stCondLst>
                                  <p:childTnLst>
                                    <p:set>
                                      <p:cBhvr>
                                        <p:cTn id="38" dur="1" fill="hold">
                                          <p:stCondLst>
                                            <p:cond delay="0"/>
                                          </p:stCondLst>
                                        </p:cTn>
                                        <p:tgtEl>
                                          <p:spTgt spid="1624086"/>
                                        </p:tgtEl>
                                        <p:attrNameLst>
                                          <p:attrName>style.visibility</p:attrName>
                                        </p:attrNameLst>
                                      </p:cBhvr>
                                      <p:to>
                                        <p:strVal val="visible"/>
                                      </p:to>
                                    </p:set>
                                    <p:animEffect transition="in" filter="dissolve">
                                      <p:cBhvr>
                                        <p:cTn id="39" dur="500"/>
                                        <p:tgtEl>
                                          <p:spTgt spid="162408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624079"/>
                                        </p:tgtEl>
                                        <p:attrNameLst>
                                          <p:attrName>style.visibility</p:attrName>
                                        </p:attrNameLst>
                                      </p:cBhvr>
                                      <p:to>
                                        <p:strVal val="visible"/>
                                      </p:to>
                                    </p:se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1624087"/>
                                        </p:tgtEl>
                                        <p:attrNameLst>
                                          <p:attrName>style.visibility</p:attrName>
                                        </p:attrNameLst>
                                      </p:cBhvr>
                                      <p:to>
                                        <p:strVal val="visible"/>
                                      </p:to>
                                    </p:set>
                                    <p:animEffect transition="in" filter="dissolve">
                                      <p:cBhvr>
                                        <p:cTn id="47" dur="500"/>
                                        <p:tgtEl>
                                          <p:spTgt spid="1624087"/>
                                        </p:tgtEl>
                                      </p:cBhvr>
                                    </p:animEffect>
                                  </p:childTnLst>
                                </p:cTn>
                              </p:par>
                            </p:childTnLst>
                          </p:cTn>
                        </p:par>
                        <p:par>
                          <p:cTn id="48" fill="hold" nodeType="afterGroup">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1624081"/>
                                        </p:tgtEl>
                                        <p:attrNameLst>
                                          <p:attrName>style.visibility</p:attrName>
                                        </p:attrNameLst>
                                      </p:cBhvr>
                                      <p:to>
                                        <p:strVal val="visible"/>
                                      </p:to>
                                    </p:set>
                                    <p:animEffect transition="in" filter="dissolve">
                                      <p:cBhvr>
                                        <p:cTn id="51" dur="500"/>
                                        <p:tgtEl>
                                          <p:spTgt spid="1624081"/>
                                        </p:tgtEl>
                                      </p:cBhvr>
                                    </p:animEffect>
                                  </p:childTnLst>
                                </p:cTn>
                              </p:par>
                            </p:childTnLst>
                          </p:cTn>
                        </p:par>
                        <p:par>
                          <p:cTn id="52" fill="hold" nodeType="afterGroup">
                            <p:stCondLst>
                              <p:cond delay="1500"/>
                            </p:stCondLst>
                            <p:childTnLst>
                              <p:par>
                                <p:cTn id="53" presetID="9" presetClass="entr" presetSubtype="0" fill="hold" grpId="0" nodeType="afterEffect">
                                  <p:stCondLst>
                                    <p:cond delay="0"/>
                                  </p:stCondLst>
                                  <p:childTnLst>
                                    <p:set>
                                      <p:cBhvr>
                                        <p:cTn id="54" dur="1" fill="hold">
                                          <p:stCondLst>
                                            <p:cond delay="0"/>
                                          </p:stCondLst>
                                        </p:cTn>
                                        <p:tgtEl>
                                          <p:spTgt spid="1624082"/>
                                        </p:tgtEl>
                                        <p:attrNameLst>
                                          <p:attrName>style.visibility</p:attrName>
                                        </p:attrNameLst>
                                      </p:cBhvr>
                                      <p:to>
                                        <p:strVal val="visible"/>
                                      </p:to>
                                    </p:set>
                                    <p:animEffect transition="in" filter="dissolve">
                                      <p:cBhvr>
                                        <p:cTn id="55" dur="500"/>
                                        <p:tgtEl>
                                          <p:spTgt spid="1624082"/>
                                        </p:tgtEl>
                                      </p:cBhvr>
                                    </p:animEffect>
                                  </p:childTnLst>
                                </p:cTn>
                              </p:par>
                            </p:childTnLst>
                          </p:cTn>
                        </p:par>
                        <p:par>
                          <p:cTn id="56" fill="hold" nodeType="afterGroup">
                            <p:stCondLst>
                              <p:cond delay="2000"/>
                            </p:stCondLst>
                            <p:childTnLst>
                              <p:par>
                                <p:cTn id="57" presetID="9" presetClass="entr" presetSubtype="0" fill="hold" grpId="0" nodeType="afterEffect">
                                  <p:stCondLst>
                                    <p:cond delay="0"/>
                                  </p:stCondLst>
                                  <p:childTnLst>
                                    <p:set>
                                      <p:cBhvr>
                                        <p:cTn id="58" dur="1" fill="hold">
                                          <p:stCondLst>
                                            <p:cond delay="0"/>
                                          </p:stCondLst>
                                        </p:cTn>
                                        <p:tgtEl>
                                          <p:spTgt spid="1624089"/>
                                        </p:tgtEl>
                                        <p:attrNameLst>
                                          <p:attrName>style.visibility</p:attrName>
                                        </p:attrNameLst>
                                      </p:cBhvr>
                                      <p:to>
                                        <p:strVal val="visible"/>
                                      </p:to>
                                    </p:set>
                                    <p:animEffect transition="in" filter="dissolve">
                                      <p:cBhvr>
                                        <p:cTn id="59" dur="500"/>
                                        <p:tgtEl>
                                          <p:spTgt spid="1624089"/>
                                        </p:tgtEl>
                                      </p:cBhvr>
                                    </p:animEffect>
                                  </p:childTnLst>
                                </p:cTn>
                              </p:par>
                            </p:childTnLst>
                          </p:cTn>
                        </p:par>
                        <p:par>
                          <p:cTn id="60" fill="hold" nodeType="afterGroup">
                            <p:stCondLst>
                              <p:cond delay="2500"/>
                            </p:stCondLst>
                            <p:childTnLst>
                              <p:par>
                                <p:cTn id="61" presetID="9" presetClass="entr" presetSubtype="0" fill="hold" grpId="0" nodeType="afterEffect">
                                  <p:stCondLst>
                                    <p:cond delay="0"/>
                                  </p:stCondLst>
                                  <p:childTnLst>
                                    <p:set>
                                      <p:cBhvr>
                                        <p:cTn id="62" dur="1" fill="hold">
                                          <p:stCondLst>
                                            <p:cond delay="0"/>
                                          </p:stCondLst>
                                        </p:cTn>
                                        <p:tgtEl>
                                          <p:spTgt spid="1624083"/>
                                        </p:tgtEl>
                                        <p:attrNameLst>
                                          <p:attrName>style.visibility</p:attrName>
                                        </p:attrNameLst>
                                      </p:cBhvr>
                                      <p:to>
                                        <p:strVal val="visible"/>
                                      </p:to>
                                    </p:set>
                                    <p:animEffect transition="in" filter="dissolve">
                                      <p:cBhvr>
                                        <p:cTn id="63" dur="500"/>
                                        <p:tgtEl>
                                          <p:spTgt spid="1624083"/>
                                        </p:tgtEl>
                                      </p:cBhvr>
                                    </p:animEffect>
                                  </p:childTnLst>
                                </p:cTn>
                              </p:par>
                            </p:childTnLst>
                          </p:cTn>
                        </p:par>
                        <p:par>
                          <p:cTn id="64" fill="hold" nodeType="afterGroup">
                            <p:stCondLst>
                              <p:cond delay="3000"/>
                            </p:stCondLst>
                            <p:childTnLst>
                              <p:par>
                                <p:cTn id="65" presetID="9" presetClass="entr" presetSubtype="0" fill="hold" grpId="0" nodeType="afterEffect">
                                  <p:stCondLst>
                                    <p:cond delay="0"/>
                                  </p:stCondLst>
                                  <p:childTnLst>
                                    <p:set>
                                      <p:cBhvr>
                                        <p:cTn id="66" dur="1" fill="hold">
                                          <p:stCondLst>
                                            <p:cond delay="0"/>
                                          </p:stCondLst>
                                        </p:cTn>
                                        <p:tgtEl>
                                          <p:spTgt spid="1624084"/>
                                        </p:tgtEl>
                                        <p:attrNameLst>
                                          <p:attrName>style.visibility</p:attrName>
                                        </p:attrNameLst>
                                      </p:cBhvr>
                                      <p:to>
                                        <p:strVal val="visible"/>
                                      </p:to>
                                    </p:set>
                                    <p:animEffect transition="in" filter="dissolve">
                                      <p:cBhvr>
                                        <p:cTn id="67" dur="500"/>
                                        <p:tgtEl>
                                          <p:spTgt spid="1624084"/>
                                        </p:tgtEl>
                                      </p:cBhvr>
                                    </p:animEffect>
                                  </p:childTnLst>
                                </p:cTn>
                              </p:par>
                            </p:childTnLst>
                          </p:cTn>
                        </p:par>
                        <p:par>
                          <p:cTn id="68" fill="hold" nodeType="afterGroup">
                            <p:stCondLst>
                              <p:cond delay="3500"/>
                            </p:stCondLst>
                            <p:childTnLst>
                              <p:par>
                                <p:cTn id="69" presetID="9" presetClass="entr" presetSubtype="0" fill="hold" grpId="0" nodeType="afterEffect">
                                  <p:stCondLst>
                                    <p:cond delay="0"/>
                                  </p:stCondLst>
                                  <p:childTnLst>
                                    <p:set>
                                      <p:cBhvr>
                                        <p:cTn id="70" dur="1" fill="hold">
                                          <p:stCondLst>
                                            <p:cond delay="0"/>
                                          </p:stCondLst>
                                        </p:cTn>
                                        <p:tgtEl>
                                          <p:spTgt spid="1624085"/>
                                        </p:tgtEl>
                                        <p:attrNameLst>
                                          <p:attrName>style.visibility</p:attrName>
                                        </p:attrNameLst>
                                      </p:cBhvr>
                                      <p:to>
                                        <p:strVal val="visible"/>
                                      </p:to>
                                    </p:set>
                                    <p:animEffect transition="in" filter="dissolve">
                                      <p:cBhvr>
                                        <p:cTn id="71" dur="500"/>
                                        <p:tgtEl>
                                          <p:spTgt spid="162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4067" grpId="0" animBg="1"/>
      <p:bldP spid="1624068" grpId="0" animBg="1"/>
      <p:bldP spid="1624069" grpId="0" animBg="1"/>
      <p:bldP spid="1624071" grpId="0" animBg="1" autoUpdateAnimBg="0"/>
      <p:bldP spid="1624077" grpId="0" animBg="1" autoUpdateAnimBg="0"/>
      <p:bldP spid="1624078" grpId="0" animBg="1" autoUpdateAnimBg="0"/>
      <p:bldP spid="1624079" grpId="0" animBg="1" autoUpdateAnimBg="0"/>
      <p:bldP spid="1624081" grpId="0" animBg="1"/>
      <p:bldP spid="1624082" grpId="0" animBg="1"/>
      <p:bldP spid="1624083" grpId="0" animBg="1"/>
      <p:bldP spid="1624084" grpId="0" animBg="1"/>
      <p:bldP spid="1624085" grpId="0" animBg="1"/>
      <p:bldP spid="1624086" grpId="0" animBg="1"/>
      <p:bldP spid="1624087" grpId="0" animBg="1"/>
      <p:bldP spid="1624089" grpId="0" animBg="1"/>
      <p:bldP spid="1624095" grpId="0" animBg="1"/>
      <p:bldP spid="16240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062" descr="NAE - PAI v12 070201_F1">
            <a:extLst>
              <a:ext uri="{FF2B5EF4-FFF2-40B4-BE49-F238E27FC236}">
                <a16:creationId xmlns:a16="http://schemas.microsoft.com/office/drawing/2014/main" id="{A598C248-30B0-B543-5654-CD8000F39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39200" cy="632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5683" name="Rectangle 1027">
            <a:extLst>
              <a:ext uri="{FF2B5EF4-FFF2-40B4-BE49-F238E27FC236}">
                <a16:creationId xmlns:a16="http://schemas.microsoft.com/office/drawing/2014/main" id="{D2B56321-5530-7901-6777-D509A59C53F7}"/>
              </a:ext>
            </a:extLst>
          </p:cNvPr>
          <p:cNvSpPr>
            <a:spLocks noChangeArrowheads="1"/>
          </p:cNvSpPr>
          <p:nvPr/>
        </p:nvSpPr>
        <p:spPr bwMode="auto">
          <a:xfrm>
            <a:off x="228600" y="1790700"/>
            <a:ext cx="22098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84" name="Rectangle 1028">
            <a:extLst>
              <a:ext uri="{FF2B5EF4-FFF2-40B4-BE49-F238E27FC236}">
                <a16:creationId xmlns:a16="http://schemas.microsoft.com/office/drawing/2014/main" id="{EAB2C4F8-AC71-BF4E-8E32-14B852AEF9A8}"/>
              </a:ext>
            </a:extLst>
          </p:cNvPr>
          <p:cNvSpPr>
            <a:spLocks noChangeArrowheads="1"/>
          </p:cNvSpPr>
          <p:nvPr/>
        </p:nvSpPr>
        <p:spPr bwMode="auto">
          <a:xfrm>
            <a:off x="2438400" y="2324100"/>
            <a:ext cx="685800" cy="18097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85" name="Rectangle 1029">
            <a:extLst>
              <a:ext uri="{FF2B5EF4-FFF2-40B4-BE49-F238E27FC236}">
                <a16:creationId xmlns:a16="http://schemas.microsoft.com/office/drawing/2014/main" id="{2EA8F235-C72E-48A6-3E29-10D6BF6CBD4E}"/>
              </a:ext>
            </a:extLst>
          </p:cNvPr>
          <p:cNvSpPr>
            <a:spLocks noChangeArrowheads="1"/>
          </p:cNvSpPr>
          <p:nvPr/>
        </p:nvSpPr>
        <p:spPr bwMode="auto">
          <a:xfrm>
            <a:off x="3124200" y="400050"/>
            <a:ext cx="2895600" cy="2133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390" name="AutoShape 1030">
            <a:extLst>
              <a:ext uri="{FF2B5EF4-FFF2-40B4-BE49-F238E27FC236}">
                <a16:creationId xmlns:a16="http://schemas.microsoft.com/office/drawing/2014/main" id="{4FBA12E4-ACB2-5A61-0313-80F603F5FBEB}"/>
              </a:ext>
            </a:extLst>
          </p:cNvPr>
          <p:cNvSpPr>
            <a:spLocks noChangeArrowheads="1"/>
          </p:cNvSpPr>
          <p:nvPr/>
        </p:nvSpPr>
        <p:spPr bwMode="auto">
          <a:xfrm>
            <a:off x="762000" y="657225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391" name="AutoShape 1031">
            <a:extLst>
              <a:ext uri="{FF2B5EF4-FFF2-40B4-BE49-F238E27FC236}">
                <a16:creationId xmlns:a16="http://schemas.microsoft.com/office/drawing/2014/main" id="{E68BB174-A5B2-E9D8-44F1-47B021091810}"/>
              </a:ext>
            </a:extLst>
          </p:cNvPr>
          <p:cNvSpPr>
            <a:spLocks noChangeArrowheads="1"/>
          </p:cNvSpPr>
          <p:nvPr/>
        </p:nvSpPr>
        <p:spPr bwMode="auto">
          <a:xfrm>
            <a:off x="990600" y="657225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0" name="Rectangle 1034">
            <a:extLst>
              <a:ext uri="{FF2B5EF4-FFF2-40B4-BE49-F238E27FC236}">
                <a16:creationId xmlns:a16="http://schemas.microsoft.com/office/drawing/2014/main" id="{28E1DC58-85FD-EE96-788E-DE7E8BBBAAB4}"/>
              </a:ext>
            </a:extLst>
          </p:cNvPr>
          <p:cNvSpPr>
            <a:spLocks noChangeArrowheads="1"/>
          </p:cNvSpPr>
          <p:nvPr/>
        </p:nvSpPr>
        <p:spPr bwMode="auto">
          <a:xfrm>
            <a:off x="5334000" y="2333625"/>
            <a:ext cx="685800" cy="18097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1" name="Rectangle 1035">
            <a:extLst>
              <a:ext uri="{FF2B5EF4-FFF2-40B4-BE49-F238E27FC236}">
                <a16:creationId xmlns:a16="http://schemas.microsoft.com/office/drawing/2014/main" id="{7F264154-8BE2-5BC9-C24D-6A588AA7B8AD}"/>
              </a:ext>
            </a:extLst>
          </p:cNvPr>
          <p:cNvSpPr>
            <a:spLocks noChangeArrowheads="1"/>
          </p:cNvSpPr>
          <p:nvPr/>
        </p:nvSpPr>
        <p:spPr bwMode="auto">
          <a:xfrm>
            <a:off x="6019800" y="409575"/>
            <a:ext cx="2895600" cy="210502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2" name="Rectangle 1036">
            <a:extLst>
              <a:ext uri="{FF2B5EF4-FFF2-40B4-BE49-F238E27FC236}">
                <a16:creationId xmlns:a16="http://schemas.microsoft.com/office/drawing/2014/main" id="{96F424BC-AFF5-8FA0-BD0C-FEC0EB976BFD}"/>
              </a:ext>
            </a:extLst>
          </p:cNvPr>
          <p:cNvSpPr>
            <a:spLocks noChangeArrowheads="1"/>
          </p:cNvSpPr>
          <p:nvPr/>
        </p:nvSpPr>
        <p:spPr bwMode="auto">
          <a:xfrm>
            <a:off x="8201025" y="2152650"/>
            <a:ext cx="685800" cy="20002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3" name="Rectangle 1037">
            <a:extLst>
              <a:ext uri="{FF2B5EF4-FFF2-40B4-BE49-F238E27FC236}">
                <a16:creationId xmlns:a16="http://schemas.microsoft.com/office/drawing/2014/main" id="{6FB50D12-B63E-01C6-C10C-580305B4276C}"/>
              </a:ext>
            </a:extLst>
          </p:cNvPr>
          <p:cNvSpPr>
            <a:spLocks noChangeArrowheads="1"/>
          </p:cNvSpPr>
          <p:nvPr/>
        </p:nvSpPr>
        <p:spPr bwMode="auto">
          <a:xfrm>
            <a:off x="228600" y="2505075"/>
            <a:ext cx="2895600" cy="18669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4" name="Rectangle 1038">
            <a:extLst>
              <a:ext uri="{FF2B5EF4-FFF2-40B4-BE49-F238E27FC236}">
                <a16:creationId xmlns:a16="http://schemas.microsoft.com/office/drawing/2014/main" id="{0F58A2E7-291E-FFA3-002F-53349F266D5E}"/>
              </a:ext>
            </a:extLst>
          </p:cNvPr>
          <p:cNvSpPr>
            <a:spLocks noChangeArrowheads="1"/>
          </p:cNvSpPr>
          <p:nvPr/>
        </p:nvSpPr>
        <p:spPr bwMode="auto">
          <a:xfrm>
            <a:off x="2009775" y="3981450"/>
            <a:ext cx="1114425"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5" name="Rectangle 1039">
            <a:extLst>
              <a:ext uri="{FF2B5EF4-FFF2-40B4-BE49-F238E27FC236}">
                <a16:creationId xmlns:a16="http://schemas.microsoft.com/office/drawing/2014/main" id="{1C491D71-6D2B-84F0-B9B8-F185786DF0C3}"/>
              </a:ext>
            </a:extLst>
          </p:cNvPr>
          <p:cNvSpPr>
            <a:spLocks noChangeArrowheads="1"/>
          </p:cNvSpPr>
          <p:nvPr/>
        </p:nvSpPr>
        <p:spPr bwMode="auto">
          <a:xfrm>
            <a:off x="3124200" y="2514600"/>
            <a:ext cx="2895600" cy="185737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6" name="Rectangle 1040">
            <a:extLst>
              <a:ext uri="{FF2B5EF4-FFF2-40B4-BE49-F238E27FC236}">
                <a16:creationId xmlns:a16="http://schemas.microsoft.com/office/drawing/2014/main" id="{94CE4EC7-9A5C-1071-D65A-A94C113BC2F0}"/>
              </a:ext>
            </a:extLst>
          </p:cNvPr>
          <p:cNvSpPr>
            <a:spLocks noChangeArrowheads="1"/>
          </p:cNvSpPr>
          <p:nvPr/>
        </p:nvSpPr>
        <p:spPr bwMode="auto">
          <a:xfrm>
            <a:off x="5334000" y="3981450"/>
            <a:ext cx="6858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7" name="Rectangle 1041">
            <a:extLst>
              <a:ext uri="{FF2B5EF4-FFF2-40B4-BE49-F238E27FC236}">
                <a16:creationId xmlns:a16="http://schemas.microsoft.com/office/drawing/2014/main" id="{96120DE3-5B9C-AB67-EEB6-E0E96EFA1253}"/>
              </a:ext>
            </a:extLst>
          </p:cNvPr>
          <p:cNvSpPr>
            <a:spLocks noChangeArrowheads="1"/>
          </p:cNvSpPr>
          <p:nvPr/>
        </p:nvSpPr>
        <p:spPr bwMode="auto">
          <a:xfrm>
            <a:off x="6019800" y="2514600"/>
            <a:ext cx="2895600" cy="185737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8" name="Rectangle 1042">
            <a:extLst>
              <a:ext uri="{FF2B5EF4-FFF2-40B4-BE49-F238E27FC236}">
                <a16:creationId xmlns:a16="http://schemas.microsoft.com/office/drawing/2014/main" id="{276F2DE2-3AC2-8448-FB96-0425971F417D}"/>
              </a:ext>
            </a:extLst>
          </p:cNvPr>
          <p:cNvSpPr>
            <a:spLocks noChangeArrowheads="1"/>
          </p:cNvSpPr>
          <p:nvPr/>
        </p:nvSpPr>
        <p:spPr bwMode="auto">
          <a:xfrm>
            <a:off x="8229600" y="3600450"/>
            <a:ext cx="685800" cy="20955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699" name="Rectangle 1043">
            <a:extLst>
              <a:ext uri="{FF2B5EF4-FFF2-40B4-BE49-F238E27FC236}">
                <a16:creationId xmlns:a16="http://schemas.microsoft.com/office/drawing/2014/main" id="{ECE03471-DB79-8905-29C5-A57361EC0686}"/>
              </a:ext>
            </a:extLst>
          </p:cNvPr>
          <p:cNvSpPr>
            <a:spLocks noChangeArrowheads="1"/>
          </p:cNvSpPr>
          <p:nvPr/>
        </p:nvSpPr>
        <p:spPr bwMode="auto">
          <a:xfrm>
            <a:off x="228600" y="4343400"/>
            <a:ext cx="2895600" cy="1981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0" name="Rectangle 1044">
            <a:extLst>
              <a:ext uri="{FF2B5EF4-FFF2-40B4-BE49-F238E27FC236}">
                <a16:creationId xmlns:a16="http://schemas.microsoft.com/office/drawing/2014/main" id="{C7787607-C30D-3E13-6CD6-A19357E873F4}"/>
              </a:ext>
            </a:extLst>
          </p:cNvPr>
          <p:cNvSpPr>
            <a:spLocks noChangeArrowheads="1"/>
          </p:cNvSpPr>
          <p:nvPr/>
        </p:nvSpPr>
        <p:spPr bwMode="auto">
          <a:xfrm>
            <a:off x="2438400" y="4895850"/>
            <a:ext cx="685800" cy="219075"/>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1" name="Rectangle 1045">
            <a:extLst>
              <a:ext uri="{FF2B5EF4-FFF2-40B4-BE49-F238E27FC236}">
                <a16:creationId xmlns:a16="http://schemas.microsoft.com/office/drawing/2014/main" id="{A411A722-C62B-F843-BBFE-118C48B8E2CB}"/>
              </a:ext>
            </a:extLst>
          </p:cNvPr>
          <p:cNvSpPr>
            <a:spLocks noChangeArrowheads="1"/>
          </p:cNvSpPr>
          <p:nvPr/>
        </p:nvSpPr>
        <p:spPr bwMode="auto">
          <a:xfrm>
            <a:off x="3124200" y="4343400"/>
            <a:ext cx="2895600" cy="1981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2" name="Rectangle 1046">
            <a:extLst>
              <a:ext uri="{FF2B5EF4-FFF2-40B4-BE49-F238E27FC236}">
                <a16:creationId xmlns:a16="http://schemas.microsoft.com/office/drawing/2014/main" id="{0DDA4BC0-8655-B831-9FB2-6BDB4236EC95}"/>
              </a:ext>
            </a:extLst>
          </p:cNvPr>
          <p:cNvSpPr>
            <a:spLocks noChangeArrowheads="1"/>
          </p:cNvSpPr>
          <p:nvPr/>
        </p:nvSpPr>
        <p:spPr bwMode="auto">
          <a:xfrm>
            <a:off x="5334000" y="5905500"/>
            <a:ext cx="6858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3" name="Rectangle 1047">
            <a:extLst>
              <a:ext uri="{FF2B5EF4-FFF2-40B4-BE49-F238E27FC236}">
                <a16:creationId xmlns:a16="http://schemas.microsoft.com/office/drawing/2014/main" id="{7064F035-DEE4-97C5-724C-A6E392FC2181}"/>
              </a:ext>
            </a:extLst>
          </p:cNvPr>
          <p:cNvSpPr>
            <a:spLocks noChangeArrowheads="1"/>
          </p:cNvSpPr>
          <p:nvPr/>
        </p:nvSpPr>
        <p:spPr bwMode="auto">
          <a:xfrm>
            <a:off x="6019800" y="4343400"/>
            <a:ext cx="2895600" cy="1981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4" name="Rectangle 1048">
            <a:extLst>
              <a:ext uri="{FF2B5EF4-FFF2-40B4-BE49-F238E27FC236}">
                <a16:creationId xmlns:a16="http://schemas.microsoft.com/office/drawing/2014/main" id="{5C1F147B-A6BF-38A6-DD1B-AC5F7690E3F0}"/>
              </a:ext>
            </a:extLst>
          </p:cNvPr>
          <p:cNvSpPr>
            <a:spLocks noChangeArrowheads="1"/>
          </p:cNvSpPr>
          <p:nvPr/>
        </p:nvSpPr>
        <p:spPr bwMode="auto">
          <a:xfrm>
            <a:off x="8229600" y="6096000"/>
            <a:ext cx="685800" cy="2286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407" name="AutoShape 1049">
            <a:extLst>
              <a:ext uri="{FF2B5EF4-FFF2-40B4-BE49-F238E27FC236}">
                <a16:creationId xmlns:a16="http://schemas.microsoft.com/office/drawing/2014/main" id="{6651162D-6BE6-4AFD-58AC-9B152205AD3B}"/>
              </a:ext>
            </a:extLst>
          </p:cNvPr>
          <p:cNvSpPr>
            <a:spLocks noChangeArrowheads="1"/>
          </p:cNvSpPr>
          <p:nvPr/>
        </p:nvSpPr>
        <p:spPr bwMode="auto">
          <a:xfrm>
            <a:off x="533400" y="657225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6" name="AutoShape 1050">
            <a:extLst>
              <a:ext uri="{FF2B5EF4-FFF2-40B4-BE49-F238E27FC236}">
                <a16:creationId xmlns:a16="http://schemas.microsoft.com/office/drawing/2014/main" id="{F087A38F-0163-A574-BA71-B319970CF477}"/>
              </a:ext>
            </a:extLst>
          </p:cNvPr>
          <p:cNvSpPr>
            <a:spLocks noChangeArrowheads="1"/>
          </p:cNvSpPr>
          <p:nvPr/>
        </p:nvSpPr>
        <p:spPr bwMode="auto">
          <a:xfrm>
            <a:off x="533400" y="6572250"/>
            <a:ext cx="152400" cy="130175"/>
          </a:xfrm>
          <a:prstGeom prst="diamond">
            <a:avLst/>
          </a:prstGeom>
          <a:solidFill>
            <a:schemeClr val="bg1"/>
          </a:solidFill>
          <a:ln w="9525">
            <a:solidFill>
              <a:schemeClr val="bg2"/>
            </a:solidFill>
            <a:miter lim="800000"/>
            <a:headEnd type="none" w="sm" len="sm"/>
            <a:tailEnd type="none" w="sm" len="sm"/>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07" name="AutoShape 1051">
            <a:extLst>
              <a:ext uri="{FF2B5EF4-FFF2-40B4-BE49-F238E27FC236}">
                <a16:creationId xmlns:a16="http://schemas.microsoft.com/office/drawing/2014/main" id="{352691C4-AC76-FD54-0F48-8166B9F641D0}"/>
              </a:ext>
            </a:extLst>
          </p:cNvPr>
          <p:cNvSpPr>
            <a:spLocks noChangeArrowheads="1"/>
          </p:cNvSpPr>
          <p:nvPr/>
        </p:nvSpPr>
        <p:spPr bwMode="auto">
          <a:xfrm>
            <a:off x="762000" y="6572250"/>
            <a:ext cx="152400" cy="130175"/>
          </a:xfrm>
          <a:prstGeom prst="diamond">
            <a:avLst/>
          </a:prstGeom>
          <a:solidFill>
            <a:schemeClr val="bg1"/>
          </a:solidFill>
          <a:ln w="9525">
            <a:solidFill>
              <a:schemeClr val="bg2"/>
            </a:solidFill>
            <a:miter lim="800000"/>
            <a:headEnd type="none" w="sm" len="sm"/>
            <a:tailEnd type="none" w="sm" len="sm"/>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12" name="Rectangle 1056">
            <a:extLst>
              <a:ext uri="{FF2B5EF4-FFF2-40B4-BE49-F238E27FC236}">
                <a16:creationId xmlns:a16="http://schemas.microsoft.com/office/drawing/2014/main" id="{B4806BFB-4830-9E66-B530-F606C5F99FDA}"/>
              </a:ext>
            </a:extLst>
          </p:cNvPr>
          <p:cNvSpPr>
            <a:spLocks noChangeArrowheads="1"/>
          </p:cNvSpPr>
          <p:nvPr/>
        </p:nvSpPr>
        <p:spPr bwMode="auto">
          <a:xfrm>
            <a:off x="6019800" y="381000"/>
            <a:ext cx="2895600" cy="1600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411" name="AutoShape 1057">
            <a:extLst>
              <a:ext uri="{FF2B5EF4-FFF2-40B4-BE49-F238E27FC236}">
                <a16:creationId xmlns:a16="http://schemas.microsoft.com/office/drawing/2014/main" id="{610B256D-9C16-6148-447E-9B8D6C46FB3F}"/>
              </a:ext>
            </a:extLst>
          </p:cNvPr>
          <p:cNvSpPr>
            <a:spLocks noChangeArrowheads="1"/>
          </p:cNvSpPr>
          <p:nvPr/>
        </p:nvSpPr>
        <p:spPr bwMode="auto">
          <a:xfrm>
            <a:off x="12192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14" name="AutoShape 1058">
            <a:extLst>
              <a:ext uri="{FF2B5EF4-FFF2-40B4-BE49-F238E27FC236}">
                <a16:creationId xmlns:a16="http://schemas.microsoft.com/office/drawing/2014/main" id="{055D0206-4429-0F20-0E51-2CC161FF581A}"/>
              </a:ext>
            </a:extLst>
          </p:cNvPr>
          <p:cNvSpPr>
            <a:spLocks noChangeArrowheads="1"/>
          </p:cNvSpPr>
          <p:nvPr/>
        </p:nvSpPr>
        <p:spPr bwMode="auto">
          <a:xfrm>
            <a:off x="990600" y="6572250"/>
            <a:ext cx="152400" cy="130175"/>
          </a:xfrm>
          <a:prstGeom prst="diamond">
            <a:avLst/>
          </a:prstGeom>
          <a:solidFill>
            <a:schemeClr val="bg1"/>
          </a:solidFill>
          <a:ln w="9525">
            <a:solidFill>
              <a:schemeClr val="bg2"/>
            </a:solidFill>
            <a:miter lim="800000"/>
            <a:headEnd type="none" w="sm" len="sm"/>
            <a:tailEnd type="none" w="sm" len="sm"/>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413" name="AutoShape 1059">
            <a:extLst>
              <a:ext uri="{FF2B5EF4-FFF2-40B4-BE49-F238E27FC236}">
                <a16:creationId xmlns:a16="http://schemas.microsoft.com/office/drawing/2014/main" id="{50664BAA-756D-B5A2-5CAA-83F4346C6969}"/>
              </a:ext>
            </a:extLst>
          </p:cNvPr>
          <p:cNvSpPr>
            <a:spLocks noChangeArrowheads="1"/>
          </p:cNvSpPr>
          <p:nvPr/>
        </p:nvSpPr>
        <p:spPr bwMode="auto">
          <a:xfrm>
            <a:off x="14478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35716" name="AutoShape 1060">
            <a:extLst>
              <a:ext uri="{FF2B5EF4-FFF2-40B4-BE49-F238E27FC236}">
                <a16:creationId xmlns:a16="http://schemas.microsoft.com/office/drawing/2014/main" id="{B671F1D4-FBDC-9D5F-EAE0-B4AC47E403F3}"/>
              </a:ext>
            </a:extLst>
          </p:cNvPr>
          <p:cNvSpPr>
            <a:spLocks noChangeArrowheads="1"/>
          </p:cNvSpPr>
          <p:nvPr/>
        </p:nvSpPr>
        <p:spPr bwMode="auto">
          <a:xfrm>
            <a:off x="1219200" y="6575425"/>
            <a:ext cx="152400" cy="130175"/>
          </a:xfrm>
          <a:prstGeom prst="diamond">
            <a:avLst/>
          </a:prstGeom>
          <a:solidFill>
            <a:schemeClr val="bg1"/>
          </a:solidFill>
          <a:ln w="9525">
            <a:solidFill>
              <a:schemeClr val="bg2"/>
            </a:solidFill>
            <a:miter lim="800000"/>
            <a:headEnd type="none" w="sm" len="sm"/>
            <a:tailEnd type="none" w="sm" len="sm"/>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6415" name="AutoShape 1063">
            <a:extLst>
              <a:ext uri="{FF2B5EF4-FFF2-40B4-BE49-F238E27FC236}">
                <a16:creationId xmlns:a16="http://schemas.microsoft.com/office/drawing/2014/main" id="{896847EC-0ED0-5D29-3388-F825982352B2}"/>
              </a:ext>
            </a:extLst>
          </p:cNvPr>
          <p:cNvSpPr>
            <a:spLocks noChangeArrowheads="1"/>
          </p:cNvSpPr>
          <p:nvPr/>
        </p:nvSpPr>
        <p:spPr bwMode="auto">
          <a:xfrm>
            <a:off x="1676400" y="6575425"/>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35706"/>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735712"/>
                                        </p:tgtEl>
                                        <p:attrNameLst>
                                          <p:attrName>style.visibility</p:attrName>
                                        </p:attrNameLst>
                                      </p:cBhvr>
                                      <p:to>
                                        <p:strVal val="visible"/>
                                      </p:to>
                                    </p:set>
                                    <p:animEffect transition="in" filter="dissolve">
                                      <p:cBhvr>
                                        <p:cTn id="10" dur="500"/>
                                        <p:tgtEl>
                                          <p:spTgt spid="1735712"/>
                                        </p:tgtEl>
                                      </p:cBhvr>
                                    </p:animEffect>
                                  </p:childTnLst>
                                  <p:subTnLst>
                                    <p:set>
                                      <p:cBhvr override="childStyle">
                                        <p:cTn dur="1" fill="hold" display="0" masterRel="nextClick" afterEffect="1"/>
                                        <p:tgtEl>
                                          <p:spTgt spid="173571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35707"/>
                                        </p:tgtEl>
                                        <p:attrNameLst>
                                          <p:attrName>style.visibility</p:attrName>
                                        </p:attrNameLst>
                                      </p:cBhvr>
                                      <p:to>
                                        <p:strVal val="visible"/>
                                      </p:to>
                                    </p:set>
                                  </p:childTnLst>
                                </p:cTn>
                              </p:par>
                            </p:childTnLst>
                          </p:cTn>
                        </p:par>
                        <p:par>
                          <p:cTn id="15" fill="hold" nodeType="afterGroup">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1735683"/>
                                        </p:tgtEl>
                                        <p:attrNameLst>
                                          <p:attrName>style.visibility</p:attrName>
                                        </p:attrNameLst>
                                      </p:cBhvr>
                                      <p:to>
                                        <p:strVal val="visible"/>
                                      </p:to>
                                    </p:set>
                                    <p:animEffect transition="in" filter="dissolve">
                                      <p:cBhvr>
                                        <p:cTn id="18" dur="500"/>
                                        <p:tgtEl>
                                          <p:spTgt spid="173568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35714"/>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1735684"/>
                                        </p:tgtEl>
                                        <p:attrNameLst>
                                          <p:attrName>style.visibility</p:attrName>
                                        </p:attrNameLst>
                                      </p:cBhvr>
                                      <p:to>
                                        <p:strVal val="visible"/>
                                      </p:to>
                                    </p:set>
                                    <p:animEffect transition="in" filter="dissolve">
                                      <p:cBhvr>
                                        <p:cTn id="26" dur="500"/>
                                        <p:tgtEl>
                                          <p:spTgt spid="173568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35716"/>
                                        </p:tgtEl>
                                        <p:attrNameLst>
                                          <p:attrName>style.visibility</p:attrName>
                                        </p:attrNameLst>
                                      </p:cBhvr>
                                      <p:to>
                                        <p:strVal val="visible"/>
                                      </p:to>
                                    </p:se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735685"/>
                                        </p:tgtEl>
                                        <p:attrNameLst>
                                          <p:attrName>style.visibility</p:attrName>
                                        </p:attrNameLst>
                                      </p:cBhvr>
                                      <p:to>
                                        <p:strVal val="visible"/>
                                      </p:to>
                                    </p:set>
                                    <p:animEffect transition="in" filter="dissolve">
                                      <p:cBhvr>
                                        <p:cTn id="34" dur="500"/>
                                        <p:tgtEl>
                                          <p:spTgt spid="1735685"/>
                                        </p:tgtEl>
                                      </p:cBhvr>
                                    </p:animEffect>
                                  </p:childTnLst>
                                </p:cTn>
                              </p:par>
                            </p:childTnLst>
                          </p:cTn>
                        </p:par>
                        <p:par>
                          <p:cTn id="35" fill="hold" nodeType="afterGroup">
                            <p:stCondLst>
                              <p:cond delay="1000"/>
                            </p:stCondLst>
                            <p:childTnLst>
                              <p:par>
                                <p:cTn id="36" presetID="9" presetClass="entr" presetSubtype="0" fill="hold" grpId="0" nodeType="afterEffect">
                                  <p:stCondLst>
                                    <p:cond delay="0"/>
                                  </p:stCondLst>
                                  <p:childTnLst>
                                    <p:set>
                                      <p:cBhvr>
                                        <p:cTn id="37" dur="1" fill="hold">
                                          <p:stCondLst>
                                            <p:cond delay="0"/>
                                          </p:stCondLst>
                                        </p:cTn>
                                        <p:tgtEl>
                                          <p:spTgt spid="1735690"/>
                                        </p:tgtEl>
                                        <p:attrNameLst>
                                          <p:attrName>style.visibility</p:attrName>
                                        </p:attrNameLst>
                                      </p:cBhvr>
                                      <p:to>
                                        <p:strVal val="visible"/>
                                      </p:to>
                                    </p:set>
                                    <p:animEffect transition="in" filter="dissolve">
                                      <p:cBhvr>
                                        <p:cTn id="38" dur="500"/>
                                        <p:tgtEl>
                                          <p:spTgt spid="1735690"/>
                                        </p:tgtEl>
                                      </p:cBhvr>
                                    </p:animEffect>
                                  </p:childTnLst>
                                </p:cTn>
                              </p:par>
                            </p:childTnLst>
                          </p:cTn>
                        </p:par>
                        <p:par>
                          <p:cTn id="39" fill="hold" nodeType="afterGroup">
                            <p:stCondLst>
                              <p:cond delay="1500"/>
                            </p:stCondLst>
                            <p:childTnLst>
                              <p:par>
                                <p:cTn id="40" presetID="9" presetClass="entr" presetSubtype="0" fill="hold" grpId="0" nodeType="afterEffect">
                                  <p:stCondLst>
                                    <p:cond delay="0"/>
                                  </p:stCondLst>
                                  <p:childTnLst>
                                    <p:set>
                                      <p:cBhvr>
                                        <p:cTn id="41" dur="1" fill="hold">
                                          <p:stCondLst>
                                            <p:cond delay="0"/>
                                          </p:stCondLst>
                                        </p:cTn>
                                        <p:tgtEl>
                                          <p:spTgt spid="1735691"/>
                                        </p:tgtEl>
                                        <p:attrNameLst>
                                          <p:attrName>style.visibility</p:attrName>
                                        </p:attrNameLst>
                                      </p:cBhvr>
                                      <p:to>
                                        <p:strVal val="visible"/>
                                      </p:to>
                                    </p:set>
                                    <p:animEffect transition="in" filter="dissolve">
                                      <p:cBhvr>
                                        <p:cTn id="42" dur="500"/>
                                        <p:tgtEl>
                                          <p:spTgt spid="1735691"/>
                                        </p:tgtEl>
                                      </p:cBhvr>
                                    </p:animEffect>
                                  </p:childTnLst>
                                </p:cTn>
                              </p:par>
                            </p:childTnLst>
                          </p:cTn>
                        </p:par>
                        <p:par>
                          <p:cTn id="43" fill="hold" nodeType="afterGroup">
                            <p:stCondLst>
                              <p:cond delay="2000"/>
                            </p:stCondLst>
                            <p:childTnLst>
                              <p:par>
                                <p:cTn id="44" presetID="9" presetClass="entr" presetSubtype="0" fill="hold" grpId="0" nodeType="afterEffect">
                                  <p:stCondLst>
                                    <p:cond delay="0"/>
                                  </p:stCondLst>
                                  <p:childTnLst>
                                    <p:set>
                                      <p:cBhvr>
                                        <p:cTn id="45" dur="1" fill="hold">
                                          <p:stCondLst>
                                            <p:cond delay="0"/>
                                          </p:stCondLst>
                                        </p:cTn>
                                        <p:tgtEl>
                                          <p:spTgt spid="1735692"/>
                                        </p:tgtEl>
                                        <p:attrNameLst>
                                          <p:attrName>style.visibility</p:attrName>
                                        </p:attrNameLst>
                                      </p:cBhvr>
                                      <p:to>
                                        <p:strVal val="visible"/>
                                      </p:to>
                                    </p:set>
                                    <p:animEffect transition="in" filter="dissolve">
                                      <p:cBhvr>
                                        <p:cTn id="46" dur="500"/>
                                        <p:tgtEl>
                                          <p:spTgt spid="1735692"/>
                                        </p:tgtEl>
                                      </p:cBhvr>
                                    </p:animEffect>
                                  </p:childTnLst>
                                </p:cTn>
                              </p:par>
                            </p:childTnLst>
                          </p:cTn>
                        </p:par>
                        <p:par>
                          <p:cTn id="47" fill="hold" nodeType="afterGroup">
                            <p:stCondLst>
                              <p:cond delay="2500"/>
                            </p:stCondLst>
                            <p:childTnLst>
                              <p:par>
                                <p:cTn id="48" presetID="9" presetClass="entr" presetSubtype="0" fill="hold" grpId="0" nodeType="afterEffect">
                                  <p:stCondLst>
                                    <p:cond delay="0"/>
                                  </p:stCondLst>
                                  <p:childTnLst>
                                    <p:set>
                                      <p:cBhvr>
                                        <p:cTn id="49" dur="1" fill="hold">
                                          <p:stCondLst>
                                            <p:cond delay="0"/>
                                          </p:stCondLst>
                                        </p:cTn>
                                        <p:tgtEl>
                                          <p:spTgt spid="1735693"/>
                                        </p:tgtEl>
                                        <p:attrNameLst>
                                          <p:attrName>style.visibility</p:attrName>
                                        </p:attrNameLst>
                                      </p:cBhvr>
                                      <p:to>
                                        <p:strVal val="visible"/>
                                      </p:to>
                                    </p:set>
                                    <p:animEffect transition="in" filter="dissolve">
                                      <p:cBhvr>
                                        <p:cTn id="50" dur="500"/>
                                        <p:tgtEl>
                                          <p:spTgt spid="1735693"/>
                                        </p:tgtEl>
                                      </p:cBhvr>
                                    </p:animEffect>
                                  </p:childTnLst>
                                </p:cTn>
                              </p:par>
                            </p:childTnLst>
                          </p:cTn>
                        </p:par>
                        <p:par>
                          <p:cTn id="51" fill="hold" nodeType="afterGroup">
                            <p:stCondLst>
                              <p:cond delay="3000"/>
                            </p:stCondLst>
                            <p:childTnLst>
                              <p:par>
                                <p:cTn id="52" presetID="9" presetClass="entr" presetSubtype="0" fill="hold" grpId="0" nodeType="afterEffect">
                                  <p:stCondLst>
                                    <p:cond delay="0"/>
                                  </p:stCondLst>
                                  <p:childTnLst>
                                    <p:set>
                                      <p:cBhvr>
                                        <p:cTn id="53" dur="1" fill="hold">
                                          <p:stCondLst>
                                            <p:cond delay="0"/>
                                          </p:stCondLst>
                                        </p:cTn>
                                        <p:tgtEl>
                                          <p:spTgt spid="1735694"/>
                                        </p:tgtEl>
                                        <p:attrNameLst>
                                          <p:attrName>style.visibility</p:attrName>
                                        </p:attrNameLst>
                                      </p:cBhvr>
                                      <p:to>
                                        <p:strVal val="visible"/>
                                      </p:to>
                                    </p:set>
                                    <p:animEffect transition="in" filter="dissolve">
                                      <p:cBhvr>
                                        <p:cTn id="54" dur="500"/>
                                        <p:tgtEl>
                                          <p:spTgt spid="1735694"/>
                                        </p:tgtEl>
                                      </p:cBhvr>
                                    </p:animEffect>
                                  </p:childTnLst>
                                </p:cTn>
                              </p:par>
                            </p:childTnLst>
                          </p:cTn>
                        </p:par>
                        <p:par>
                          <p:cTn id="55" fill="hold" nodeType="afterGroup">
                            <p:stCondLst>
                              <p:cond delay="3500"/>
                            </p:stCondLst>
                            <p:childTnLst>
                              <p:par>
                                <p:cTn id="56" presetID="9" presetClass="entr" presetSubtype="0" fill="hold" grpId="0" nodeType="afterEffect">
                                  <p:stCondLst>
                                    <p:cond delay="0"/>
                                  </p:stCondLst>
                                  <p:childTnLst>
                                    <p:set>
                                      <p:cBhvr>
                                        <p:cTn id="57" dur="1" fill="hold">
                                          <p:stCondLst>
                                            <p:cond delay="0"/>
                                          </p:stCondLst>
                                        </p:cTn>
                                        <p:tgtEl>
                                          <p:spTgt spid="1735695"/>
                                        </p:tgtEl>
                                        <p:attrNameLst>
                                          <p:attrName>style.visibility</p:attrName>
                                        </p:attrNameLst>
                                      </p:cBhvr>
                                      <p:to>
                                        <p:strVal val="visible"/>
                                      </p:to>
                                    </p:set>
                                    <p:animEffect transition="in" filter="dissolve">
                                      <p:cBhvr>
                                        <p:cTn id="58" dur="500"/>
                                        <p:tgtEl>
                                          <p:spTgt spid="1735695"/>
                                        </p:tgtEl>
                                      </p:cBhvr>
                                    </p:animEffect>
                                  </p:childTnLst>
                                </p:cTn>
                              </p:par>
                            </p:childTnLst>
                          </p:cTn>
                        </p:par>
                        <p:par>
                          <p:cTn id="59" fill="hold" nodeType="afterGroup">
                            <p:stCondLst>
                              <p:cond delay="4000"/>
                            </p:stCondLst>
                            <p:childTnLst>
                              <p:par>
                                <p:cTn id="60" presetID="9" presetClass="entr" presetSubtype="0" fill="hold" grpId="0" nodeType="afterEffect">
                                  <p:stCondLst>
                                    <p:cond delay="0"/>
                                  </p:stCondLst>
                                  <p:childTnLst>
                                    <p:set>
                                      <p:cBhvr>
                                        <p:cTn id="61" dur="1" fill="hold">
                                          <p:stCondLst>
                                            <p:cond delay="0"/>
                                          </p:stCondLst>
                                        </p:cTn>
                                        <p:tgtEl>
                                          <p:spTgt spid="1735696"/>
                                        </p:tgtEl>
                                        <p:attrNameLst>
                                          <p:attrName>style.visibility</p:attrName>
                                        </p:attrNameLst>
                                      </p:cBhvr>
                                      <p:to>
                                        <p:strVal val="visible"/>
                                      </p:to>
                                    </p:set>
                                    <p:animEffect transition="in" filter="dissolve">
                                      <p:cBhvr>
                                        <p:cTn id="62" dur="500"/>
                                        <p:tgtEl>
                                          <p:spTgt spid="1735696"/>
                                        </p:tgtEl>
                                      </p:cBhvr>
                                    </p:animEffect>
                                  </p:childTnLst>
                                </p:cTn>
                              </p:par>
                            </p:childTnLst>
                          </p:cTn>
                        </p:par>
                        <p:par>
                          <p:cTn id="63" fill="hold" nodeType="afterGroup">
                            <p:stCondLst>
                              <p:cond delay="4500"/>
                            </p:stCondLst>
                            <p:childTnLst>
                              <p:par>
                                <p:cTn id="64" presetID="9" presetClass="entr" presetSubtype="0" fill="hold" grpId="0" nodeType="afterEffect">
                                  <p:stCondLst>
                                    <p:cond delay="0"/>
                                  </p:stCondLst>
                                  <p:childTnLst>
                                    <p:set>
                                      <p:cBhvr>
                                        <p:cTn id="65" dur="1" fill="hold">
                                          <p:stCondLst>
                                            <p:cond delay="0"/>
                                          </p:stCondLst>
                                        </p:cTn>
                                        <p:tgtEl>
                                          <p:spTgt spid="1735697"/>
                                        </p:tgtEl>
                                        <p:attrNameLst>
                                          <p:attrName>style.visibility</p:attrName>
                                        </p:attrNameLst>
                                      </p:cBhvr>
                                      <p:to>
                                        <p:strVal val="visible"/>
                                      </p:to>
                                    </p:set>
                                    <p:animEffect transition="in" filter="dissolve">
                                      <p:cBhvr>
                                        <p:cTn id="66" dur="500"/>
                                        <p:tgtEl>
                                          <p:spTgt spid="1735697"/>
                                        </p:tgtEl>
                                      </p:cBhvr>
                                    </p:animEffect>
                                  </p:childTnLst>
                                </p:cTn>
                              </p:par>
                            </p:childTnLst>
                          </p:cTn>
                        </p:par>
                        <p:par>
                          <p:cTn id="67" fill="hold" nodeType="afterGroup">
                            <p:stCondLst>
                              <p:cond delay="5000"/>
                            </p:stCondLst>
                            <p:childTnLst>
                              <p:par>
                                <p:cTn id="68" presetID="9" presetClass="entr" presetSubtype="0" fill="hold" grpId="0" nodeType="afterEffect">
                                  <p:stCondLst>
                                    <p:cond delay="0"/>
                                  </p:stCondLst>
                                  <p:childTnLst>
                                    <p:set>
                                      <p:cBhvr>
                                        <p:cTn id="69" dur="1" fill="hold">
                                          <p:stCondLst>
                                            <p:cond delay="0"/>
                                          </p:stCondLst>
                                        </p:cTn>
                                        <p:tgtEl>
                                          <p:spTgt spid="1735698"/>
                                        </p:tgtEl>
                                        <p:attrNameLst>
                                          <p:attrName>style.visibility</p:attrName>
                                        </p:attrNameLst>
                                      </p:cBhvr>
                                      <p:to>
                                        <p:strVal val="visible"/>
                                      </p:to>
                                    </p:set>
                                    <p:animEffect transition="in" filter="dissolve">
                                      <p:cBhvr>
                                        <p:cTn id="70" dur="500"/>
                                        <p:tgtEl>
                                          <p:spTgt spid="1735698"/>
                                        </p:tgtEl>
                                      </p:cBhvr>
                                    </p:animEffect>
                                  </p:childTnLst>
                                </p:cTn>
                              </p:par>
                            </p:childTnLst>
                          </p:cTn>
                        </p:par>
                        <p:par>
                          <p:cTn id="71" fill="hold" nodeType="afterGroup">
                            <p:stCondLst>
                              <p:cond delay="5500"/>
                            </p:stCondLst>
                            <p:childTnLst>
                              <p:par>
                                <p:cTn id="72" presetID="9" presetClass="entr" presetSubtype="0" fill="hold" grpId="0" nodeType="afterEffect">
                                  <p:stCondLst>
                                    <p:cond delay="0"/>
                                  </p:stCondLst>
                                  <p:childTnLst>
                                    <p:set>
                                      <p:cBhvr>
                                        <p:cTn id="73" dur="1" fill="hold">
                                          <p:stCondLst>
                                            <p:cond delay="0"/>
                                          </p:stCondLst>
                                        </p:cTn>
                                        <p:tgtEl>
                                          <p:spTgt spid="1735699"/>
                                        </p:tgtEl>
                                        <p:attrNameLst>
                                          <p:attrName>style.visibility</p:attrName>
                                        </p:attrNameLst>
                                      </p:cBhvr>
                                      <p:to>
                                        <p:strVal val="visible"/>
                                      </p:to>
                                    </p:set>
                                    <p:animEffect transition="in" filter="dissolve">
                                      <p:cBhvr>
                                        <p:cTn id="74" dur="500"/>
                                        <p:tgtEl>
                                          <p:spTgt spid="1735699"/>
                                        </p:tgtEl>
                                      </p:cBhvr>
                                    </p:animEffect>
                                  </p:childTnLst>
                                </p:cTn>
                              </p:par>
                            </p:childTnLst>
                          </p:cTn>
                        </p:par>
                        <p:par>
                          <p:cTn id="75" fill="hold" nodeType="afterGroup">
                            <p:stCondLst>
                              <p:cond delay="6000"/>
                            </p:stCondLst>
                            <p:childTnLst>
                              <p:par>
                                <p:cTn id="76" presetID="9" presetClass="entr" presetSubtype="0" fill="hold" grpId="0" nodeType="afterEffect">
                                  <p:stCondLst>
                                    <p:cond delay="0"/>
                                  </p:stCondLst>
                                  <p:childTnLst>
                                    <p:set>
                                      <p:cBhvr>
                                        <p:cTn id="77" dur="1" fill="hold">
                                          <p:stCondLst>
                                            <p:cond delay="0"/>
                                          </p:stCondLst>
                                        </p:cTn>
                                        <p:tgtEl>
                                          <p:spTgt spid="1735700"/>
                                        </p:tgtEl>
                                        <p:attrNameLst>
                                          <p:attrName>style.visibility</p:attrName>
                                        </p:attrNameLst>
                                      </p:cBhvr>
                                      <p:to>
                                        <p:strVal val="visible"/>
                                      </p:to>
                                    </p:set>
                                    <p:animEffect transition="in" filter="dissolve">
                                      <p:cBhvr>
                                        <p:cTn id="78" dur="500"/>
                                        <p:tgtEl>
                                          <p:spTgt spid="1735700"/>
                                        </p:tgtEl>
                                      </p:cBhvr>
                                    </p:animEffect>
                                  </p:childTnLst>
                                </p:cTn>
                              </p:par>
                            </p:childTnLst>
                          </p:cTn>
                        </p:par>
                        <p:par>
                          <p:cTn id="79" fill="hold" nodeType="afterGroup">
                            <p:stCondLst>
                              <p:cond delay="6500"/>
                            </p:stCondLst>
                            <p:childTnLst>
                              <p:par>
                                <p:cTn id="80" presetID="9" presetClass="entr" presetSubtype="0" fill="hold" grpId="0" nodeType="afterEffect">
                                  <p:stCondLst>
                                    <p:cond delay="0"/>
                                  </p:stCondLst>
                                  <p:childTnLst>
                                    <p:set>
                                      <p:cBhvr>
                                        <p:cTn id="81" dur="1" fill="hold">
                                          <p:stCondLst>
                                            <p:cond delay="0"/>
                                          </p:stCondLst>
                                        </p:cTn>
                                        <p:tgtEl>
                                          <p:spTgt spid="1735701"/>
                                        </p:tgtEl>
                                        <p:attrNameLst>
                                          <p:attrName>style.visibility</p:attrName>
                                        </p:attrNameLst>
                                      </p:cBhvr>
                                      <p:to>
                                        <p:strVal val="visible"/>
                                      </p:to>
                                    </p:set>
                                    <p:animEffect transition="in" filter="dissolve">
                                      <p:cBhvr>
                                        <p:cTn id="82" dur="500"/>
                                        <p:tgtEl>
                                          <p:spTgt spid="1735701"/>
                                        </p:tgtEl>
                                      </p:cBhvr>
                                    </p:animEffect>
                                  </p:childTnLst>
                                </p:cTn>
                              </p:par>
                            </p:childTnLst>
                          </p:cTn>
                        </p:par>
                        <p:par>
                          <p:cTn id="83" fill="hold" nodeType="afterGroup">
                            <p:stCondLst>
                              <p:cond delay="7000"/>
                            </p:stCondLst>
                            <p:childTnLst>
                              <p:par>
                                <p:cTn id="84" presetID="9" presetClass="entr" presetSubtype="0" fill="hold" grpId="0" nodeType="afterEffect">
                                  <p:stCondLst>
                                    <p:cond delay="0"/>
                                  </p:stCondLst>
                                  <p:childTnLst>
                                    <p:set>
                                      <p:cBhvr>
                                        <p:cTn id="85" dur="1" fill="hold">
                                          <p:stCondLst>
                                            <p:cond delay="0"/>
                                          </p:stCondLst>
                                        </p:cTn>
                                        <p:tgtEl>
                                          <p:spTgt spid="1735702"/>
                                        </p:tgtEl>
                                        <p:attrNameLst>
                                          <p:attrName>style.visibility</p:attrName>
                                        </p:attrNameLst>
                                      </p:cBhvr>
                                      <p:to>
                                        <p:strVal val="visible"/>
                                      </p:to>
                                    </p:set>
                                    <p:animEffect transition="in" filter="dissolve">
                                      <p:cBhvr>
                                        <p:cTn id="86" dur="500"/>
                                        <p:tgtEl>
                                          <p:spTgt spid="1735702"/>
                                        </p:tgtEl>
                                      </p:cBhvr>
                                    </p:animEffect>
                                  </p:childTnLst>
                                </p:cTn>
                              </p:par>
                            </p:childTnLst>
                          </p:cTn>
                        </p:par>
                        <p:par>
                          <p:cTn id="87" fill="hold" nodeType="afterGroup">
                            <p:stCondLst>
                              <p:cond delay="7500"/>
                            </p:stCondLst>
                            <p:childTnLst>
                              <p:par>
                                <p:cTn id="88" presetID="9" presetClass="entr" presetSubtype="0" fill="hold" grpId="0" nodeType="afterEffect">
                                  <p:stCondLst>
                                    <p:cond delay="0"/>
                                  </p:stCondLst>
                                  <p:childTnLst>
                                    <p:set>
                                      <p:cBhvr>
                                        <p:cTn id="89" dur="1" fill="hold">
                                          <p:stCondLst>
                                            <p:cond delay="0"/>
                                          </p:stCondLst>
                                        </p:cTn>
                                        <p:tgtEl>
                                          <p:spTgt spid="1735703"/>
                                        </p:tgtEl>
                                        <p:attrNameLst>
                                          <p:attrName>style.visibility</p:attrName>
                                        </p:attrNameLst>
                                      </p:cBhvr>
                                      <p:to>
                                        <p:strVal val="visible"/>
                                      </p:to>
                                    </p:set>
                                    <p:animEffect transition="in" filter="dissolve">
                                      <p:cBhvr>
                                        <p:cTn id="90" dur="500"/>
                                        <p:tgtEl>
                                          <p:spTgt spid="1735703"/>
                                        </p:tgtEl>
                                      </p:cBhvr>
                                    </p:animEffect>
                                  </p:childTnLst>
                                </p:cTn>
                              </p:par>
                            </p:childTnLst>
                          </p:cTn>
                        </p:par>
                        <p:par>
                          <p:cTn id="91" fill="hold" nodeType="afterGroup">
                            <p:stCondLst>
                              <p:cond delay="8000"/>
                            </p:stCondLst>
                            <p:childTnLst>
                              <p:par>
                                <p:cTn id="92" presetID="9" presetClass="entr" presetSubtype="0" fill="hold" grpId="0" nodeType="afterEffect">
                                  <p:stCondLst>
                                    <p:cond delay="0"/>
                                  </p:stCondLst>
                                  <p:childTnLst>
                                    <p:set>
                                      <p:cBhvr>
                                        <p:cTn id="93" dur="1" fill="hold">
                                          <p:stCondLst>
                                            <p:cond delay="0"/>
                                          </p:stCondLst>
                                        </p:cTn>
                                        <p:tgtEl>
                                          <p:spTgt spid="1735704"/>
                                        </p:tgtEl>
                                        <p:attrNameLst>
                                          <p:attrName>style.visibility</p:attrName>
                                        </p:attrNameLst>
                                      </p:cBhvr>
                                      <p:to>
                                        <p:strVal val="visible"/>
                                      </p:to>
                                    </p:set>
                                    <p:animEffect transition="in" filter="dissolve">
                                      <p:cBhvr>
                                        <p:cTn id="94" dur="500"/>
                                        <p:tgtEl>
                                          <p:spTgt spid="1735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5683" grpId="0" animBg="1"/>
      <p:bldP spid="1735684" grpId="0" animBg="1"/>
      <p:bldP spid="1735685" grpId="0" animBg="1"/>
      <p:bldP spid="1735690" grpId="0" animBg="1"/>
      <p:bldP spid="1735691" grpId="0" animBg="1"/>
      <p:bldP spid="1735692" grpId="0" animBg="1"/>
      <p:bldP spid="1735693" grpId="0" animBg="1"/>
      <p:bldP spid="1735694" grpId="0" animBg="1"/>
      <p:bldP spid="1735695" grpId="0" animBg="1"/>
      <p:bldP spid="1735696" grpId="0" animBg="1"/>
      <p:bldP spid="1735697" grpId="0" animBg="1"/>
      <p:bldP spid="1735698" grpId="0" animBg="1"/>
      <p:bldP spid="1735699" grpId="0" animBg="1"/>
      <p:bldP spid="1735700" grpId="0" animBg="1"/>
      <p:bldP spid="1735701" grpId="0" animBg="1"/>
      <p:bldP spid="1735702" grpId="0" animBg="1"/>
      <p:bldP spid="1735703" grpId="0" animBg="1"/>
      <p:bldP spid="1735704" grpId="0" animBg="1"/>
      <p:bldP spid="1735706" grpId="0" animBg="1" autoUpdateAnimBg="0"/>
      <p:bldP spid="1735707" grpId="0" animBg="1" autoUpdateAnimBg="0"/>
      <p:bldP spid="1735712" grpId="0" animBg="1"/>
      <p:bldP spid="1735714" grpId="0" animBg="1" autoUpdateAnimBg="0"/>
      <p:bldP spid="1735716"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13">
            <a:extLst>
              <a:ext uri="{FF2B5EF4-FFF2-40B4-BE49-F238E27FC236}">
                <a16:creationId xmlns:a16="http://schemas.microsoft.com/office/drawing/2014/main" id="{EA2CCF53-0381-3DE9-6DE8-29B72073D203}"/>
              </a:ext>
            </a:extLst>
          </p:cNvPr>
          <p:cNvGraphicFramePr>
            <a:graphicFrameLocks noChangeAspect="1"/>
          </p:cNvGraphicFramePr>
          <p:nvPr/>
        </p:nvGraphicFramePr>
        <p:xfrm>
          <a:off x="457200" y="762000"/>
          <a:ext cx="4348163" cy="5715000"/>
        </p:xfrm>
        <a:graphic>
          <a:graphicData uri="http://schemas.openxmlformats.org/presentationml/2006/ole">
            <mc:AlternateContent xmlns:mc="http://schemas.openxmlformats.org/markup-compatibility/2006">
              <mc:Choice xmlns:v="urn:schemas-microsoft-com:vml" Requires="v">
                <p:oleObj name="Image" r:id="rId3" imgW="6985000" imgH="9182100" progId="">
                  <p:embed/>
                </p:oleObj>
              </mc:Choice>
              <mc:Fallback>
                <p:oleObj name="Image" r:id="rId3" imgW="6985000" imgH="9182100" progId="">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762000"/>
                        <a:ext cx="434816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Rectangle 3">
            <a:extLst>
              <a:ext uri="{FF2B5EF4-FFF2-40B4-BE49-F238E27FC236}">
                <a16:creationId xmlns:a16="http://schemas.microsoft.com/office/drawing/2014/main" id="{E6E9AA89-9138-C71B-A1A3-43961307F91F}"/>
              </a:ext>
            </a:extLst>
          </p:cNvPr>
          <p:cNvSpPr>
            <a:spLocks noChangeArrowheads="1"/>
          </p:cNvSpPr>
          <p:nvPr/>
        </p:nvSpPr>
        <p:spPr bwMode="auto">
          <a:xfrm>
            <a:off x="180975" y="762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E Edward MPDS Dispatch Codes</a:t>
            </a:r>
            <a:endParaRPr lang="en-US" altLang="en-US" sz="3600">
              <a:solidFill>
                <a:srgbClr val="FFFF00"/>
              </a:solidFill>
            </a:endParaRPr>
          </a:p>
        </p:txBody>
      </p:sp>
      <p:sp>
        <p:nvSpPr>
          <p:cNvPr id="1251336" name="Rectangle 8">
            <a:extLst>
              <a:ext uri="{FF2B5EF4-FFF2-40B4-BE49-F238E27FC236}">
                <a16:creationId xmlns:a16="http://schemas.microsoft.com/office/drawing/2014/main" id="{C707328C-CF08-12F6-7749-C1C0607A439F}"/>
              </a:ext>
            </a:extLst>
          </p:cNvPr>
          <p:cNvSpPr>
            <a:spLocks noChangeArrowheads="1"/>
          </p:cNvSpPr>
          <p:nvPr/>
        </p:nvSpPr>
        <p:spPr bwMode="auto">
          <a:xfrm>
            <a:off x="2333625" y="1089025"/>
            <a:ext cx="685800" cy="228600"/>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251337" name="Rectangle 9">
            <a:extLst>
              <a:ext uri="{FF2B5EF4-FFF2-40B4-BE49-F238E27FC236}">
                <a16:creationId xmlns:a16="http://schemas.microsoft.com/office/drawing/2014/main" id="{EA833D54-B7E3-5876-FAA6-5844A5067C2C}"/>
              </a:ext>
            </a:extLst>
          </p:cNvPr>
          <p:cNvSpPr>
            <a:spLocks noChangeArrowheads="1"/>
          </p:cNvSpPr>
          <p:nvPr/>
        </p:nvSpPr>
        <p:spPr bwMode="auto">
          <a:xfrm>
            <a:off x="2298700" y="3937000"/>
            <a:ext cx="1155700" cy="247650"/>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414" name="AutoShape 13">
            <a:extLst>
              <a:ext uri="{FF2B5EF4-FFF2-40B4-BE49-F238E27FC236}">
                <a16:creationId xmlns:a16="http://schemas.microsoft.com/office/drawing/2014/main" id="{58A02068-F599-8A80-6404-5C61593DC89C}"/>
              </a:ext>
            </a:extLst>
          </p:cNvPr>
          <p:cNvSpPr>
            <a:spLocks noChangeArrowheads="1"/>
          </p:cNvSpPr>
          <p:nvPr/>
        </p:nvSpPr>
        <p:spPr bwMode="auto">
          <a:xfrm>
            <a:off x="6096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251342" name="AutoShape 14">
            <a:extLst>
              <a:ext uri="{FF2B5EF4-FFF2-40B4-BE49-F238E27FC236}">
                <a16:creationId xmlns:a16="http://schemas.microsoft.com/office/drawing/2014/main" id="{68A01FBF-C177-471F-F547-B246C7FB25BE}"/>
              </a:ext>
            </a:extLst>
          </p:cNvPr>
          <p:cNvSpPr>
            <a:spLocks noChangeArrowheads="1"/>
          </p:cNvSpPr>
          <p:nvPr/>
        </p:nvSpPr>
        <p:spPr bwMode="auto">
          <a:xfrm>
            <a:off x="6096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416" name="AutoShape 15">
            <a:extLst>
              <a:ext uri="{FF2B5EF4-FFF2-40B4-BE49-F238E27FC236}">
                <a16:creationId xmlns:a16="http://schemas.microsoft.com/office/drawing/2014/main" id="{7D25B379-F112-FB97-5FD0-AF0099D8C9FC}"/>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251344" name="AutoShape 16">
            <a:extLst>
              <a:ext uri="{FF2B5EF4-FFF2-40B4-BE49-F238E27FC236}">
                <a16:creationId xmlns:a16="http://schemas.microsoft.com/office/drawing/2014/main" id="{2A89054F-DDB7-D9B4-C25A-F644C1C26B98}"/>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251346" name="Rectangle 18">
            <a:extLst>
              <a:ext uri="{FF2B5EF4-FFF2-40B4-BE49-F238E27FC236}">
                <a16:creationId xmlns:a16="http://schemas.microsoft.com/office/drawing/2014/main" id="{DEEDFDF4-CFCA-C031-0835-C9448E962681}"/>
              </a:ext>
            </a:extLst>
          </p:cNvPr>
          <p:cNvSpPr>
            <a:spLocks noChangeArrowheads="1"/>
          </p:cNvSpPr>
          <p:nvPr/>
        </p:nvSpPr>
        <p:spPr bwMode="auto">
          <a:xfrm>
            <a:off x="2095500" y="4184650"/>
            <a:ext cx="2667000" cy="247650"/>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419" name="AutoShape 19">
            <a:extLst>
              <a:ext uri="{FF2B5EF4-FFF2-40B4-BE49-F238E27FC236}">
                <a16:creationId xmlns:a16="http://schemas.microsoft.com/office/drawing/2014/main" id="{32303DB4-B9B8-75CE-CA23-82FE16608B3E}"/>
              </a:ext>
            </a:extLst>
          </p:cNvPr>
          <p:cNvSpPr>
            <a:spLocks noChangeArrowheads="1"/>
          </p:cNvSpPr>
          <p:nvPr/>
        </p:nvSpPr>
        <p:spPr bwMode="auto">
          <a:xfrm>
            <a:off x="10668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251348" name="AutoShape 20">
            <a:extLst>
              <a:ext uri="{FF2B5EF4-FFF2-40B4-BE49-F238E27FC236}">
                <a16:creationId xmlns:a16="http://schemas.microsoft.com/office/drawing/2014/main" id="{4646A5D9-F858-70B4-86EE-36DD27F9C0E6}"/>
              </a:ext>
            </a:extLst>
          </p:cNvPr>
          <p:cNvSpPr>
            <a:spLocks noChangeArrowheads="1"/>
          </p:cNvSpPr>
          <p:nvPr/>
        </p:nvSpPr>
        <p:spPr bwMode="auto">
          <a:xfrm>
            <a:off x="10668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421" name="Rectangle 25">
            <a:extLst>
              <a:ext uri="{FF2B5EF4-FFF2-40B4-BE49-F238E27FC236}">
                <a16:creationId xmlns:a16="http://schemas.microsoft.com/office/drawing/2014/main" id="{9018E8E7-99EA-EC01-3CB4-CA5C56C5D911}"/>
              </a:ext>
            </a:extLst>
          </p:cNvPr>
          <p:cNvSpPr>
            <a:spLocks noChangeArrowheads="1"/>
          </p:cNvSpPr>
          <p:nvPr/>
        </p:nvSpPr>
        <p:spPr bwMode="auto">
          <a:xfrm>
            <a:off x="5105400" y="914400"/>
            <a:ext cx="3886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buClrTx/>
              <a:buSzTx/>
              <a:buFontTx/>
              <a:buNone/>
            </a:pPr>
            <a:r>
              <a:rPr lang="en-US" altLang="en-US" sz="2800">
                <a:solidFill>
                  <a:srgbClr val="FFFF00"/>
                </a:solidFill>
              </a:rPr>
              <a:t>Found on the Case Entry Additional Information Protocol.</a:t>
            </a:r>
            <a:endParaRPr lang="en-US" altLang="en-US" sz="3600">
              <a:solidFill>
                <a:srgbClr val="FFFF00"/>
              </a:solidFill>
            </a:endParaRPr>
          </a:p>
        </p:txBody>
      </p:sp>
      <p:sp>
        <p:nvSpPr>
          <p:cNvPr id="17422" name="AutoShape 26">
            <a:extLst>
              <a:ext uri="{FF2B5EF4-FFF2-40B4-BE49-F238E27FC236}">
                <a16:creationId xmlns:a16="http://schemas.microsoft.com/office/drawing/2014/main" id="{0DF101BC-6A11-7E4F-0358-B2EA48E1F61C}"/>
              </a:ext>
            </a:extLst>
          </p:cNvPr>
          <p:cNvSpPr>
            <a:spLocks noChangeArrowheads="1"/>
          </p:cNvSpPr>
          <p:nvPr/>
        </p:nvSpPr>
        <p:spPr bwMode="auto">
          <a:xfrm>
            <a:off x="12954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423" name="AutoShape 27">
            <a:extLst>
              <a:ext uri="{FF2B5EF4-FFF2-40B4-BE49-F238E27FC236}">
                <a16:creationId xmlns:a16="http://schemas.microsoft.com/office/drawing/2014/main" id="{896598A7-559E-7A31-35BE-01BFB4ED0924}"/>
              </a:ext>
            </a:extLst>
          </p:cNvPr>
          <p:cNvSpPr>
            <a:spLocks noChangeArrowheads="1"/>
          </p:cNvSpPr>
          <p:nvPr/>
        </p:nvSpPr>
        <p:spPr bwMode="auto">
          <a:xfrm>
            <a:off x="15240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424" name="Text Box 28">
            <a:extLst>
              <a:ext uri="{FF2B5EF4-FFF2-40B4-BE49-F238E27FC236}">
                <a16:creationId xmlns:a16="http://schemas.microsoft.com/office/drawing/2014/main" id="{AF92F032-F7BC-B816-0D50-1A18EDB0D235}"/>
              </a:ext>
            </a:extLst>
          </p:cNvPr>
          <p:cNvSpPr txBox="1">
            <a:spLocks noChangeArrowheads="1"/>
          </p:cNvSpPr>
          <p:nvPr/>
        </p:nvSpPr>
        <p:spPr bwMode="auto">
          <a:xfrm>
            <a:off x="2819400" y="4191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17425" name="Text Box 29">
            <a:extLst>
              <a:ext uri="{FF2B5EF4-FFF2-40B4-BE49-F238E27FC236}">
                <a16:creationId xmlns:a16="http://schemas.microsoft.com/office/drawing/2014/main" id="{0E243B60-7D94-61E3-6DAA-1047CD1769D5}"/>
              </a:ext>
            </a:extLst>
          </p:cNvPr>
          <p:cNvSpPr txBox="1">
            <a:spLocks noChangeArrowheads="1"/>
          </p:cNvSpPr>
          <p:nvPr/>
        </p:nvSpPr>
        <p:spPr bwMode="auto">
          <a:xfrm>
            <a:off x="2743200" y="4191000"/>
            <a:ext cx="457200" cy="366713"/>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solidFill>
                  <a:srgbClr val="000000"/>
                </a:solidFill>
              </a:rPr>
              <a:t>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134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25133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25134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25133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51348"/>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251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336" grpId="0" animBg="1"/>
      <p:bldP spid="1251337" grpId="0" animBg="1"/>
      <p:bldP spid="1251342" grpId="0" animBg="1" autoUpdateAnimBg="0"/>
      <p:bldP spid="1251344" grpId="0" animBg="1" autoUpdateAnimBg="0"/>
      <p:bldP spid="1251346" grpId="0" animBg="1"/>
      <p:bldP spid="1251348"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68FA029-1F7B-7254-7C44-371C40A41506}"/>
              </a:ext>
            </a:extLst>
          </p:cNvPr>
          <p:cNvSpPr>
            <a:spLocks noChangeArrowheads="1"/>
          </p:cNvSpPr>
          <p:nvPr/>
        </p:nvSpPr>
        <p:spPr bwMode="auto">
          <a:xfrm>
            <a:off x="0" y="228600"/>
            <a:ext cx="906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Chief Complaint Interrogation Protocols</a:t>
            </a:r>
            <a:endParaRPr lang="en-US" altLang="en-US" sz="3600">
              <a:solidFill>
                <a:srgbClr val="FFFF00"/>
              </a:solidFill>
            </a:endParaRPr>
          </a:p>
        </p:txBody>
      </p:sp>
      <p:sp>
        <p:nvSpPr>
          <p:cNvPr id="18435" name="Rectangle 3">
            <a:extLst>
              <a:ext uri="{FF2B5EF4-FFF2-40B4-BE49-F238E27FC236}">
                <a16:creationId xmlns:a16="http://schemas.microsoft.com/office/drawing/2014/main" id="{CB9B6FBE-B81D-6743-855F-27056D655048}"/>
              </a:ext>
            </a:extLst>
          </p:cNvPr>
          <p:cNvSpPr>
            <a:spLocks noChangeArrowheads="1"/>
          </p:cNvSpPr>
          <p:nvPr/>
        </p:nvSpPr>
        <p:spPr bwMode="auto">
          <a:xfrm>
            <a:off x="533400" y="2438400"/>
            <a:ext cx="8610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a:solidFill>
                  <a:srgbClr val="FFFF00"/>
                </a:solidFill>
              </a:rPr>
              <a:t>Medical dispatch theory holds that if the answer to the Case Entry breathing question is “yes” we’ve bought 30 more seconds to ask a few more questions, related to the chief complaint, so we can send “the right thing in the right way” and tell the caller what to do before the responders arrive.</a:t>
            </a:r>
            <a:endParaRPr lang="en-US" altLang="en-US" sz="3600">
              <a:solidFill>
                <a:srgbClr val="FFFF00"/>
              </a:solidFill>
            </a:endParaRPr>
          </a:p>
        </p:txBody>
      </p:sp>
      <p:sp>
        <p:nvSpPr>
          <p:cNvPr id="1908742" name="Rectangle 6">
            <a:extLst>
              <a:ext uri="{FF2B5EF4-FFF2-40B4-BE49-F238E27FC236}">
                <a16:creationId xmlns:a16="http://schemas.microsoft.com/office/drawing/2014/main" id="{8B78DDAF-FE78-58E3-EF43-A1A262FB3112}"/>
              </a:ext>
            </a:extLst>
          </p:cNvPr>
          <p:cNvSpPr>
            <a:spLocks noChangeArrowheads="1"/>
          </p:cNvSpPr>
          <p:nvPr/>
        </p:nvSpPr>
        <p:spPr bwMode="auto">
          <a:xfrm>
            <a:off x="7010400" y="5257800"/>
            <a:ext cx="83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endParaRPr lang="en-US" altLang="en-US" sz="2800">
              <a:solidFill>
                <a:srgbClr val="FFFF00"/>
              </a:solidFill>
            </a:endParaRPr>
          </a:p>
        </p:txBody>
      </p:sp>
      <p:sp>
        <p:nvSpPr>
          <p:cNvPr id="1908743" name="Rectangle 7">
            <a:extLst>
              <a:ext uri="{FF2B5EF4-FFF2-40B4-BE49-F238E27FC236}">
                <a16:creationId xmlns:a16="http://schemas.microsoft.com/office/drawing/2014/main" id="{74367E84-6143-EB7C-D599-A0007F57106F}"/>
              </a:ext>
            </a:extLst>
          </p:cNvPr>
          <p:cNvSpPr>
            <a:spLocks noChangeArrowheads="1"/>
          </p:cNvSpPr>
          <p:nvPr/>
        </p:nvSpPr>
        <p:spPr bwMode="auto">
          <a:xfrm>
            <a:off x="6705600" y="5181600"/>
            <a:ext cx="53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endParaRPr lang="en-US" altLang="en-US" sz="28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908743"/>
                                        </p:tgtEl>
                                        <p:attrNameLst>
                                          <p:attrName>style.visibility</p:attrName>
                                        </p:attrNameLst>
                                      </p:cBhvr>
                                      <p:to>
                                        <p:strVal val="visible"/>
                                      </p:to>
                                    </p:set>
                                    <p:anim calcmode="lin" valueType="num">
                                      <p:cBhvr>
                                        <p:cTn id="7" dur="500" fill="hold"/>
                                        <p:tgtEl>
                                          <p:spTgt spid="1908743"/>
                                        </p:tgtEl>
                                        <p:attrNameLst>
                                          <p:attrName>ppt_w</p:attrName>
                                        </p:attrNameLst>
                                      </p:cBhvr>
                                      <p:tavLst>
                                        <p:tav tm="0">
                                          <p:val>
                                            <p:fltVal val="0"/>
                                          </p:val>
                                        </p:tav>
                                        <p:tav tm="100000">
                                          <p:val>
                                            <p:strVal val="#ppt_w"/>
                                          </p:val>
                                        </p:tav>
                                      </p:tavLst>
                                    </p:anim>
                                    <p:anim calcmode="lin" valueType="num">
                                      <p:cBhvr>
                                        <p:cTn id="8" dur="500" fill="hold"/>
                                        <p:tgtEl>
                                          <p:spTgt spid="1908743"/>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nodePh="1">
                                  <p:stCondLst>
                                    <p:cond delay="0"/>
                                  </p:stCondLst>
                                  <p:endCondLst>
                                    <p:cond evt="begin" delay="0">
                                      <p:tn val="10"/>
                                    </p:cond>
                                  </p:endCondLst>
                                  <p:childTnLst>
                                    <p:set>
                                      <p:cBhvr>
                                        <p:cTn id="11" dur="1" fill="hold">
                                          <p:stCondLst>
                                            <p:cond delay="0"/>
                                          </p:stCondLst>
                                        </p:cTn>
                                        <p:tgtEl>
                                          <p:spTgt spid="1908742"/>
                                        </p:tgtEl>
                                        <p:attrNameLst>
                                          <p:attrName>style.visibility</p:attrName>
                                        </p:attrNameLst>
                                      </p:cBhvr>
                                      <p:to>
                                        <p:strVal val="visible"/>
                                      </p:to>
                                    </p:set>
                                    <p:anim calcmode="lin" valueType="num">
                                      <p:cBhvr>
                                        <p:cTn id="12" dur="500" fill="hold"/>
                                        <p:tgtEl>
                                          <p:spTgt spid="1908742"/>
                                        </p:tgtEl>
                                        <p:attrNameLst>
                                          <p:attrName>ppt_w</p:attrName>
                                        </p:attrNameLst>
                                      </p:cBhvr>
                                      <p:tavLst>
                                        <p:tav tm="0">
                                          <p:val>
                                            <p:fltVal val="0"/>
                                          </p:val>
                                        </p:tav>
                                        <p:tav tm="100000">
                                          <p:val>
                                            <p:strVal val="#ppt_w"/>
                                          </p:val>
                                        </p:tav>
                                      </p:tavLst>
                                    </p:anim>
                                    <p:anim calcmode="lin" valueType="num">
                                      <p:cBhvr>
                                        <p:cTn id="13" dur="500" fill="hold"/>
                                        <p:tgtEl>
                                          <p:spTgt spid="19087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8742" grpId="0" autoUpdateAnimBg="0"/>
      <p:bldP spid="190874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30" descr="Slide 3-2">
            <a:extLst>
              <a:ext uri="{FF2B5EF4-FFF2-40B4-BE49-F238E27FC236}">
                <a16:creationId xmlns:a16="http://schemas.microsoft.com/office/drawing/2014/main" id="{22DB3002-F6D3-A3C5-460C-149FB9FDB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84200"/>
            <a:ext cx="32242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a:extLst>
              <a:ext uri="{FF2B5EF4-FFF2-40B4-BE49-F238E27FC236}">
                <a16:creationId xmlns:a16="http://schemas.microsoft.com/office/drawing/2014/main" id="{4B92B74F-790B-DB20-59BB-52E7EFC3CE17}"/>
              </a:ext>
            </a:extLst>
          </p:cNvPr>
          <p:cNvSpPr>
            <a:spLocks noGrp="1" noChangeArrowheads="1"/>
          </p:cNvSpPr>
          <p:nvPr>
            <p:ph type="title" idx="4294967295"/>
          </p:nvPr>
        </p:nvSpPr>
        <p:spPr>
          <a:xfrm>
            <a:off x="838200" y="152400"/>
            <a:ext cx="7772400" cy="1143000"/>
          </a:xfrm>
        </p:spPr>
        <p:txBody>
          <a:bodyPr lIns="90488" tIns="44450" rIns="90488" bIns="44450">
            <a:normAutofit/>
          </a:bodyPr>
          <a:lstStyle/>
          <a:p>
            <a:pPr eaLnBrk="1" hangingPunct="1">
              <a:defRPr/>
            </a:pPr>
            <a:r>
              <a:rPr lang="en-US" altLang="en-US" sz="4000" b="1">
                <a:solidFill>
                  <a:srgbClr val="FFFF00"/>
                </a:solidFill>
              </a:rPr>
              <a:t>Protocol Overview</a:t>
            </a:r>
            <a:br>
              <a:rPr lang="en-US" altLang="en-US" sz="4000"/>
            </a:br>
            <a:endParaRPr lang="en-US" altLang="en-US" sz="4000"/>
          </a:p>
        </p:txBody>
      </p:sp>
      <p:sp>
        <p:nvSpPr>
          <p:cNvPr id="1942532" name="Text Box 4">
            <a:extLst>
              <a:ext uri="{FF2B5EF4-FFF2-40B4-BE49-F238E27FC236}">
                <a16:creationId xmlns:a16="http://schemas.microsoft.com/office/drawing/2014/main" id="{C2A8989C-4308-D92C-E50B-6BDA9ACE3040}"/>
              </a:ext>
            </a:extLst>
          </p:cNvPr>
          <p:cNvSpPr txBox="1">
            <a:spLocks noChangeArrowheads="1"/>
          </p:cNvSpPr>
          <p:nvPr/>
        </p:nvSpPr>
        <p:spPr bwMode="auto">
          <a:xfrm>
            <a:off x="3152775" y="1355725"/>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solidFill>
                  <a:srgbClr val="FFFF00"/>
                </a:solidFill>
              </a:rPr>
              <a:t>Case Entry Protocol</a:t>
            </a:r>
          </a:p>
        </p:txBody>
      </p:sp>
      <p:sp>
        <p:nvSpPr>
          <p:cNvPr id="1942533" name="Line 5">
            <a:extLst>
              <a:ext uri="{FF2B5EF4-FFF2-40B4-BE49-F238E27FC236}">
                <a16:creationId xmlns:a16="http://schemas.microsoft.com/office/drawing/2014/main" id="{DA9462F7-1C07-7BC8-8402-47CE93FB303F}"/>
              </a:ext>
            </a:extLst>
          </p:cNvPr>
          <p:cNvSpPr>
            <a:spLocks noChangeShapeType="1"/>
          </p:cNvSpPr>
          <p:nvPr/>
        </p:nvSpPr>
        <p:spPr bwMode="auto">
          <a:xfrm>
            <a:off x="2921000" y="3175000"/>
            <a:ext cx="9144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2534" name="Text Box 6">
            <a:extLst>
              <a:ext uri="{FF2B5EF4-FFF2-40B4-BE49-F238E27FC236}">
                <a16:creationId xmlns:a16="http://schemas.microsoft.com/office/drawing/2014/main" id="{CE9E49A5-DEA2-2BCD-DE29-CB3FB0F62484}"/>
              </a:ext>
            </a:extLst>
          </p:cNvPr>
          <p:cNvSpPr txBox="1">
            <a:spLocks noChangeArrowheads="1"/>
          </p:cNvSpPr>
          <p:nvPr/>
        </p:nvSpPr>
        <p:spPr bwMode="auto">
          <a:xfrm>
            <a:off x="4038600" y="3959225"/>
            <a:ext cx="419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solidFill>
                  <a:srgbClr val="FFFF00"/>
                </a:solidFill>
              </a:rPr>
              <a:t>Chief Complaint Protocols (1-33)</a:t>
            </a:r>
          </a:p>
        </p:txBody>
      </p:sp>
      <p:sp>
        <p:nvSpPr>
          <p:cNvPr id="1942535" name="Line 7">
            <a:extLst>
              <a:ext uri="{FF2B5EF4-FFF2-40B4-BE49-F238E27FC236}">
                <a16:creationId xmlns:a16="http://schemas.microsoft.com/office/drawing/2014/main" id="{219FA6A2-C217-B9B5-8839-31520C27C988}"/>
              </a:ext>
            </a:extLst>
          </p:cNvPr>
          <p:cNvSpPr>
            <a:spLocks noChangeShapeType="1"/>
          </p:cNvSpPr>
          <p:nvPr/>
        </p:nvSpPr>
        <p:spPr bwMode="auto">
          <a:xfrm>
            <a:off x="3203575" y="5156200"/>
            <a:ext cx="60960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2536" name="Text Box 8">
            <a:extLst>
              <a:ext uri="{FF2B5EF4-FFF2-40B4-BE49-F238E27FC236}">
                <a16:creationId xmlns:a16="http://schemas.microsoft.com/office/drawing/2014/main" id="{023F73B3-BBF6-9BA5-47D4-0D7F04B804E8}"/>
              </a:ext>
            </a:extLst>
          </p:cNvPr>
          <p:cNvSpPr txBox="1">
            <a:spLocks noChangeArrowheads="1"/>
          </p:cNvSpPr>
          <p:nvPr/>
        </p:nvSpPr>
        <p:spPr bwMode="auto">
          <a:xfrm>
            <a:off x="3781425" y="5143500"/>
            <a:ext cx="32289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solidFill>
                  <a:srgbClr val="FFFF00"/>
                </a:solidFill>
              </a:rPr>
              <a:t>Pre-Arrival Protocols</a:t>
            </a:r>
          </a:p>
          <a:p>
            <a:pPr eaLnBrk="1" hangingPunct="1">
              <a:spcBef>
                <a:spcPct val="50000"/>
              </a:spcBef>
              <a:buClrTx/>
              <a:buSzTx/>
              <a:buFontTx/>
              <a:buNone/>
            </a:pPr>
            <a:endParaRPr lang="en-US" altLang="en-US" sz="1600"/>
          </a:p>
        </p:txBody>
      </p:sp>
      <p:sp>
        <p:nvSpPr>
          <p:cNvPr id="1942537" name="Line 9">
            <a:extLst>
              <a:ext uri="{FF2B5EF4-FFF2-40B4-BE49-F238E27FC236}">
                <a16:creationId xmlns:a16="http://schemas.microsoft.com/office/drawing/2014/main" id="{79A83989-7A45-26B4-7537-974F8CB29F1D}"/>
              </a:ext>
            </a:extLst>
          </p:cNvPr>
          <p:cNvSpPr>
            <a:spLocks noChangeShapeType="1"/>
          </p:cNvSpPr>
          <p:nvPr/>
        </p:nvSpPr>
        <p:spPr bwMode="auto">
          <a:xfrm flipH="1" flipV="1">
            <a:off x="3048000" y="5529263"/>
            <a:ext cx="457200" cy="657225"/>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2538" name="Text Box 10">
            <a:extLst>
              <a:ext uri="{FF2B5EF4-FFF2-40B4-BE49-F238E27FC236}">
                <a16:creationId xmlns:a16="http://schemas.microsoft.com/office/drawing/2014/main" id="{3BFFD554-3C18-F2A9-4B2D-4910408948AE}"/>
              </a:ext>
            </a:extLst>
          </p:cNvPr>
          <p:cNvSpPr txBox="1">
            <a:spLocks noChangeArrowheads="1"/>
          </p:cNvSpPr>
          <p:nvPr/>
        </p:nvSpPr>
        <p:spPr bwMode="auto">
          <a:xfrm>
            <a:off x="3429000" y="6110288"/>
            <a:ext cx="3048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solidFill>
                  <a:srgbClr val="FFFF00"/>
                </a:solidFill>
              </a:rPr>
              <a:t>Case Exit Protocol</a:t>
            </a:r>
          </a:p>
        </p:txBody>
      </p:sp>
      <p:sp>
        <p:nvSpPr>
          <p:cNvPr id="1942539" name="Line 11">
            <a:extLst>
              <a:ext uri="{FF2B5EF4-FFF2-40B4-BE49-F238E27FC236}">
                <a16:creationId xmlns:a16="http://schemas.microsoft.com/office/drawing/2014/main" id="{61398A44-59CF-7B7A-064A-6611E9BC6146}"/>
              </a:ext>
            </a:extLst>
          </p:cNvPr>
          <p:cNvSpPr>
            <a:spLocks noChangeShapeType="1"/>
          </p:cNvSpPr>
          <p:nvPr/>
        </p:nvSpPr>
        <p:spPr bwMode="auto">
          <a:xfrm flipH="1" flipV="1">
            <a:off x="2514600" y="1552575"/>
            <a:ext cx="685800"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2540" name="AutoShape 12">
            <a:extLst>
              <a:ext uri="{FF2B5EF4-FFF2-40B4-BE49-F238E27FC236}">
                <a16:creationId xmlns:a16="http://schemas.microsoft.com/office/drawing/2014/main" id="{CB8F6A3A-7AB5-403E-5F68-75F6BDF51E2D}"/>
              </a:ext>
            </a:extLst>
          </p:cNvPr>
          <p:cNvSpPr>
            <a:spLocks/>
          </p:cNvSpPr>
          <p:nvPr/>
        </p:nvSpPr>
        <p:spPr bwMode="auto">
          <a:xfrm>
            <a:off x="3810000" y="3175000"/>
            <a:ext cx="228600" cy="1981200"/>
          </a:xfrm>
          <a:prstGeom prst="rightBrace">
            <a:avLst>
              <a:gd name="adj1" fmla="val 72222"/>
              <a:gd name="adj2" fmla="val 50000"/>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942541" name="AutoShape 13">
            <a:extLst>
              <a:ext uri="{FF2B5EF4-FFF2-40B4-BE49-F238E27FC236}">
                <a16:creationId xmlns:a16="http://schemas.microsoft.com/office/drawing/2014/main" id="{4E461839-26AD-7BC8-6CCF-BE1A91B4F038}"/>
              </a:ext>
            </a:extLst>
          </p:cNvPr>
          <p:cNvSpPr>
            <a:spLocks/>
          </p:cNvSpPr>
          <p:nvPr/>
        </p:nvSpPr>
        <p:spPr bwMode="auto">
          <a:xfrm>
            <a:off x="3200400" y="5168900"/>
            <a:ext cx="228600" cy="314325"/>
          </a:xfrm>
          <a:prstGeom prst="rightBrace">
            <a:avLst>
              <a:gd name="adj1" fmla="val 20052"/>
              <a:gd name="adj2" fmla="val 50000"/>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942542" name="Text Box 14">
            <a:extLst>
              <a:ext uri="{FF2B5EF4-FFF2-40B4-BE49-F238E27FC236}">
                <a16:creationId xmlns:a16="http://schemas.microsoft.com/office/drawing/2014/main" id="{09513EE4-56E9-8004-E739-DB4C07CA0C7A}"/>
              </a:ext>
            </a:extLst>
          </p:cNvPr>
          <p:cNvSpPr txBox="1">
            <a:spLocks noChangeArrowheads="1"/>
          </p:cNvSpPr>
          <p:nvPr/>
        </p:nvSpPr>
        <p:spPr bwMode="auto">
          <a:xfrm>
            <a:off x="3238500" y="4470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a:solidFill>
                  <a:srgbClr val="FFFF00"/>
                </a:solidFill>
              </a:rPr>
              <a:t>*</a:t>
            </a:r>
          </a:p>
        </p:txBody>
      </p:sp>
      <p:sp>
        <p:nvSpPr>
          <p:cNvPr id="1942543" name="Text Box 15">
            <a:extLst>
              <a:ext uri="{FF2B5EF4-FFF2-40B4-BE49-F238E27FC236}">
                <a16:creationId xmlns:a16="http://schemas.microsoft.com/office/drawing/2014/main" id="{BB3FE4C5-4359-B406-EA3D-653E37D7A7BA}"/>
              </a:ext>
            </a:extLst>
          </p:cNvPr>
          <p:cNvSpPr txBox="1">
            <a:spLocks noChangeArrowheads="1"/>
          </p:cNvSpPr>
          <p:nvPr/>
        </p:nvSpPr>
        <p:spPr bwMode="auto">
          <a:xfrm>
            <a:off x="304800" y="48768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a:solidFill>
                  <a:srgbClr val="FFFF00"/>
                </a:solidFill>
              </a:rPr>
              <a:t>*</a:t>
            </a:r>
          </a:p>
        </p:txBody>
      </p:sp>
      <p:sp>
        <p:nvSpPr>
          <p:cNvPr id="1942544" name="Text Box 16">
            <a:extLst>
              <a:ext uri="{FF2B5EF4-FFF2-40B4-BE49-F238E27FC236}">
                <a16:creationId xmlns:a16="http://schemas.microsoft.com/office/drawing/2014/main" id="{AF473F7F-CA4C-3396-C13E-1C22DC1623BE}"/>
              </a:ext>
            </a:extLst>
          </p:cNvPr>
          <p:cNvSpPr txBox="1">
            <a:spLocks noChangeArrowheads="1"/>
          </p:cNvSpPr>
          <p:nvPr/>
        </p:nvSpPr>
        <p:spPr bwMode="auto">
          <a:xfrm>
            <a:off x="381000" y="4343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a:solidFill>
                  <a:srgbClr val="FFFF00"/>
                </a:solidFill>
              </a:rPr>
              <a:t>*</a:t>
            </a:r>
          </a:p>
        </p:txBody>
      </p:sp>
      <p:sp>
        <p:nvSpPr>
          <p:cNvPr id="1942545" name="Text Box 17">
            <a:extLst>
              <a:ext uri="{FF2B5EF4-FFF2-40B4-BE49-F238E27FC236}">
                <a16:creationId xmlns:a16="http://schemas.microsoft.com/office/drawing/2014/main" id="{C42D81C1-93AC-A067-C199-75BBFFB996E1}"/>
              </a:ext>
            </a:extLst>
          </p:cNvPr>
          <p:cNvSpPr txBox="1">
            <a:spLocks noChangeArrowheads="1"/>
          </p:cNvSpPr>
          <p:nvPr/>
        </p:nvSpPr>
        <p:spPr bwMode="auto">
          <a:xfrm>
            <a:off x="457200" y="38100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a:solidFill>
                  <a:srgbClr val="FFFF00"/>
                </a:solidFill>
              </a:rPr>
              <a:t>*</a:t>
            </a:r>
          </a:p>
        </p:txBody>
      </p:sp>
      <p:sp>
        <p:nvSpPr>
          <p:cNvPr id="1942546" name="Text Box 18">
            <a:extLst>
              <a:ext uri="{FF2B5EF4-FFF2-40B4-BE49-F238E27FC236}">
                <a16:creationId xmlns:a16="http://schemas.microsoft.com/office/drawing/2014/main" id="{8198D97E-8789-9254-720E-4449CF54137D}"/>
              </a:ext>
            </a:extLst>
          </p:cNvPr>
          <p:cNvSpPr txBox="1">
            <a:spLocks noChangeArrowheads="1"/>
          </p:cNvSpPr>
          <p:nvPr/>
        </p:nvSpPr>
        <p:spPr bwMode="auto">
          <a:xfrm>
            <a:off x="3810000" y="53594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600">
                <a:solidFill>
                  <a:schemeClr val="bg1"/>
                </a:solidFill>
              </a:rPr>
              <a:t>(</a:t>
            </a:r>
            <a:r>
              <a:rPr lang="en-US" altLang="en-US" sz="2400">
                <a:solidFill>
                  <a:srgbClr val="FFFF00"/>
                </a:solidFill>
              </a:rPr>
              <a:t>*</a:t>
            </a:r>
            <a:r>
              <a:rPr lang="en-US" altLang="en-US" sz="1600">
                <a:solidFill>
                  <a:srgbClr val="FFFF00"/>
                </a:solidFill>
              </a:rPr>
              <a:t>includes Y, Z, &amp; Sinking Vehicle tabs)</a:t>
            </a:r>
          </a:p>
        </p:txBody>
      </p:sp>
      <p:sp>
        <p:nvSpPr>
          <p:cNvPr id="1942547" name="Text Box 19">
            <a:extLst>
              <a:ext uri="{FF2B5EF4-FFF2-40B4-BE49-F238E27FC236}">
                <a16:creationId xmlns:a16="http://schemas.microsoft.com/office/drawing/2014/main" id="{72957D70-BD58-BAB8-71CA-B9869CFDCF7A}"/>
              </a:ext>
            </a:extLst>
          </p:cNvPr>
          <p:cNvSpPr txBox="1">
            <a:spLocks noChangeArrowheads="1"/>
          </p:cNvSpPr>
          <p:nvPr/>
        </p:nvSpPr>
        <p:spPr bwMode="auto">
          <a:xfrm>
            <a:off x="3124200" y="2362200"/>
            <a:ext cx="541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solidFill>
                  <a:srgbClr val="FFFF00"/>
                </a:solidFill>
              </a:rPr>
              <a:t>Case Entry Additional Information Protocol</a:t>
            </a:r>
          </a:p>
        </p:txBody>
      </p:sp>
      <p:sp>
        <p:nvSpPr>
          <p:cNvPr id="1942548" name="Line 20">
            <a:extLst>
              <a:ext uri="{FF2B5EF4-FFF2-40B4-BE49-F238E27FC236}">
                <a16:creationId xmlns:a16="http://schemas.microsoft.com/office/drawing/2014/main" id="{6AE2BDC8-00EE-BFB2-9358-38C2E1D86D62}"/>
              </a:ext>
            </a:extLst>
          </p:cNvPr>
          <p:cNvSpPr>
            <a:spLocks noChangeShapeType="1"/>
          </p:cNvSpPr>
          <p:nvPr/>
        </p:nvSpPr>
        <p:spPr bwMode="auto">
          <a:xfrm flipH="1" flipV="1">
            <a:off x="2667000" y="2590800"/>
            <a:ext cx="485775"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2551" name="Line 23">
            <a:extLst>
              <a:ext uri="{FF2B5EF4-FFF2-40B4-BE49-F238E27FC236}">
                <a16:creationId xmlns:a16="http://schemas.microsoft.com/office/drawing/2014/main" id="{1F29F5C6-1713-AB7A-458C-39081882F36E}"/>
              </a:ext>
            </a:extLst>
          </p:cNvPr>
          <p:cNvSpPr>
            <a:spLocks noChangeShapeType="1"/>
          </p:cNvSpPr>
          <p:nvPr/>
        </p:nvSpPr>
        <p:spPr bwMode="auto">
          <a:xfrm>
            <a:off x="3352800" y="5334000"/>
            <a:ext cx="450850"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2554" name="Text Box 26">
            <a:extLst>
              <a:ext uri="{FF2B5EF4-FFF2-40B4-BE49-F238E27FC236}">
                <a16:creationId xmlns:a16="http://schemas.microsoft.com/office/drawing/2014/main" id="{0C549964-70D8-FB62-8E43-018DBD2BB971}"/>
              </a:ext>
            </a:extLst>
          </p:cNvPr>
          <p:cNvSpPr txBox="1">
            <a:spLocks noChangeArrowheads="1"/>
          </p:cNvSpPr>
          <p:nvPr/>
        </p:nvSpPr>
        <p:spPr bwMode="auto">
          <a:xfrm>
            <a:off x="3149600" y="38862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a:solidFill>
                  <a:srgbClr val="FFFF00"/>
                </a:solidFill>
              </a:rPr>
              <a:t>*</a:t>
            </a:r>
          </a:p>
        </p:txBody>
      </p:sp>
      <p:sp>
        <p:nvSpPr>
          <p:cNvPr id="1942555" name="Line 27">
            <a:extLst>
              <a:ext uri="{FF2B5EF4-FFF2-40B4-BE49-F238E27FC236}">
                <a16:creationId xmlns:a16="http://schemas.microsoft.com/office/drawing/2014/main" id="{6413D65E-EA90-1A13-5DA9-BEE2FC1F5633}"/>
              </a:ext>
            </a:extLst>
          </p:cNvPr>
          <p:cNvSpPr>
            <a:spLocks noChangeShapeType="1"/>
          </p:cNvSpPr>
          <p:nvPr/>
        </p:nvSpPr>
        <p:spPr bwMode="auto">
          <a:xfrm flipH="1" flipV="1">
            <a:off x="3095625" y="3025775"/>
            <a:ext cx="1095375"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2556" name="Text Box 28">
            <a:extLst>
              <a:ext uri="{FF2B5EF4-FFF2-40B4-BE49-F238E27FC236}">
                <a16:creationId xmlns:a16="http://schemas.microsoft.com/office/drawing/2014/main" id="{55F4F4F2-1BF0-1FAB-4264-56192E6D2616}"/>
              </a:ext>
            </a:extLst>
          </p:cNvPr>
          <p:cNvSpPr txBox="1">
            <a:spLocks noChangeArrowheads="1"/>
          </p:cNvSpPr>
          <p:nvPr/>
        </p:nvSpPr>
        <p:spPr bwMode="auto">
          <a:xfrm>
            <a:off x="4114800" y="2819400"/>
            <a:ext cx="502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1800">
                <a:solidFill>
                  <a:srgbClr val="FFFF00"/>
                </a:solidFill>
              </a:rPr>
              <a:t>Aspirin Diagnostic and Instruction Tool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942532"/>
                                        </p:tgtEl>
                                        <p:attrNameLst>
                                          <p:attrName>style.visibility</p:attrName>
                                        </p:attrNameLst>
                                      </p:cBhvr>
                                      <p:to>
                                        <p:strVal val="visible"/>
                                      </p:to>
                                    </p:set>
                                    <p:animEffect transition="in" filter="dissolve">
                                      <p:cBhvr>
                                        <p:cTn id="7" dur="500"/>
                                        <p:tgtEl>
                                          <p:spTgt spid="1942532"/>
                                        </p:tgtEl>
                                      </p:cBhvr>
                                    </p:animEffect>
                                  </p:childTnLst>
                                </p:cTn>
                              </p:par>
                            </p:childTnLst>
                          </p:cTn>
                        </p:par>
                        <p:par>
                          <p:cTn id="8" fill="hold" nodeType="afterGroup">
                            <p:stCondLst>
                              <p:cond delay="2500"/>
                            </p:stCondLst>
                            <p:childTnLst>
                              <p:par>
                                <p:cTn id="9" presetID="22" presetClass="entr" presetSubtype="2" fill="hold" nodeType="afterEffect">
                                  <p:stCondLst>
                                    <p:cond delay="0"/>
                                  </p:stCondLst>
                                  <p:childTnLst>
                                    <p:set>
                                      <p:cBhvr>
                                        <p:cTn id="10" dur="1" fill="hold">
                                          <p:stCondLst>
                                            <p:cond delay="0"/>
                                          </p:stCondLst>
                                        </p:cTn>
                                        <p:tgtEl>
                                          <p:spTgt spid="1942539"/>
                                        </p:tgtEl>
                                        <p:attrNameLst>
                                          <p:attrName>style.visibility</p:attrName>
                                        </p:attrNameLst>
                                      </p:cBhvr>
                                      <p:to>
                                        <p:strVal val="visible"/>
                                      </p:to>
                                    </p:set>
                                    <p:animEffect transition="in" filter="wipe(right)">
                                      <p:cBhvr>
                                        <p:cTn id="11" dur="500"/>
                                        <p:tgtEl>
                                          <p:spTgt spid="1942539"/>
                                        </p:tgtEl>
                                      </p:cBhvr>
                                    </p:animEffect>
                                  </p:childTnLst>
                                </p:cTn>
                              </p:par>
                            </p:childTnLst>
                          </p:cTn>
                        </p:par>
                        <p:par>
                          <p:cTn id="12" fill="hold" nodeType="afterGroup">
                            <p:stCondLst>
                              <p:cond delay="3000"/>
                            </p:stCondLst>
                            <p:childTnLst>
                              <p:par>
                                <p:cTn id="13" presetID="9" presetClass="entr" presetSubtype="0" fill="hold" grpId="0" nodeType="afterEffect">
                                  <p:stCondLst>
                                    <p:cond delay="2000"/>
                                  </p:stCondLst>
                                  <p:childTnLst>
                                    <p:set>
                                      <p:cBhvr>
                                        <p:cTn id="14" dur="1" fill="hold">
                                          <p:stCondLst>
                                            <p:cond delay="0"/>
                                          </p:stCondLst>
                                        </p:cTn>
                                        <p:tgtEl>
                                          <p:spTgt spid="1942547"/>
                                        </p:tgtEl>
                                        <p:attrNameLst>
                                          <p:attrName>style.visibility</p:attrName>
                                        </p:attrNameLst>
                                      </p:cBhvr>
                                      <p:to>
                                        <p:strVal val="visible"/>
                                      </p:to>
                                    </p:set>
                                    <p:animEffect transition="in" filter="dissolve">
                                      <p:cBhvr>
                                        <p:cTn id="15" dur="500"/>
                                        <p:tgtEl>
                                          <p:spTgt spid="1942547"/>
                                        </p:tgtEl>
                                      </p:cBhvr>
                                    </p:animEffect>
                                  </p:childTnLst>
                                </p:cTn>
                              </p:par>
                            </p:childTnLst>
                          </p:cTn>
                        </p:par>
                        <p:par>
                          <p:cTn id="16" fill="hold" nodeType="afterGroup">
                            <p:stCondLst>
                              <p:cond delay="5500"/>
                            </p:stCondLst>
                            <p:childTnLst>
                              <p:par>
                                <p:cTn id="17" presetID="22" presetClass="entr" presetSubtype="2" fill="hold" nodeType="afterEffect">
                                  <p:stCondLst>
                                    <p:cond delay="0"/>
                                  </p:stCondLst>
                                  <p:childTnLst>
                                    <p:set>
                                      <p:cBhvr>
                                        <p:cTn id="18" dur="1" fill="hold">
                                          <p:stCondLst>
                                            <p:cond delay="0"/>
                                          </p:stCondLst>
                                        </p:cTn>
                                        <p:tgtEl>
                                          <p:spTgt spid="1942548"/>
                                        </p:tgtEl>
                                        <p:attrNameLst>
                                          <p:attrName>style.visibility</p:attrName>
                                        </p:attrNameLst>
                                      </p:cBhvr>
                                      <p:to>
                                        <p:strVal val="visible"/>
                                      </p:to>
                                    </p:set>
                                    <p:animEffect transition="in" filter="wipe(right)">
                                      <p:cBhvr>
                                        <p:cTn id="19" dur="500"/>
                                        <p:tgtEl>
                                          <p:spTgt spid="1942548"/>
                                        </p:tgtEl>
                                      </p:cBhvr>
                                    </p:animEffect>
                                  </p:childTnLst>
                                </p:cTn>
                              </p:par>
                            </p:childTnLst>
                          </p:cTn>
                        </p:par>
                        <p:par>
                          <p:cTn id="20" fill="hold" nodeType="afterGroup">
                            <p:stCondLst>
                              <p:cond delay="6000"/>
                            </p:stCondLst>
                            <p:childTnLst>
                              <p:par>
                                <p:cTn id="21" presetID="9" presetClass="entr" presetSubtype="0" fill="hold" grpId="0" nodeType="afterEffect">
                                  <p:stCondLst>
                                    <p:cond delay="2000"/>
                                  </p:stCondLst>
                                  <p:childTnLst>
                                    <p:set>
                                      <p:cBhvr>
                                        <p:cTn id="22" dur="1" fill="hold">
                                          <p:stCondLst>
                                            <p:cond delay="0"/>
                                          </p:stCondLst>
                                        </p:cTn>
                                        <p:tgtEl>
                                          <p:spTgt spid="1942534"/>
                                        </p:tgtEl>
                                        <p:attrNameLst>
                                          <p:attrName>style.visibility</p:attrName>
                                        </p:attrNameLst>
                                      </p:cBhvr>
                                      <p:to>
                                        <p:strVal val="visible"/>
                                      </p:to>
                                    </p:set>
                                    <p:animEffect transition="in" filter="dissolve">
                                      <p:cBhvr>
                                        <p:cTn id="23" dur="500"/>
                                        <p:tgtEl>
                                          <p:spTgt spid="1942534"/>
                                        </p:tgtEl>
                                      </p:cBhvr>
                                    </p:animEffect>
                                  </p:childTnLst>
                                </p:cTn>
                              </p:par>
                            </p:childTnLst>
                          </p:cTn>
                        </p:par>
                        <p:par>
                          <p:cTn id="24" fill="hold" nodeType="afterGroup">
                            <p:stCondLst>
                              <p:cond delay="8500"/>
                            </p:stCondLst>
                            <p:childTnLst>
                              <p:par>
                                <p:cTn id="25" presetID="22" presetClass="entr" presetSubtype="2" fill="hold" grpId="0" nodeType="afterEffect">
                                  <p:stCondLst>
                                    <p:cond delay="1000"/>
                                  </p:stCondLst>
                                  <p:childTnLst>
                                    <p:set>
                                      <p:cBhvr>
                                        <p:cTn id="26" dur="1" fill="hold">
                                          <p:stCondLst>
                                            <p:cond delay="0"/>
                                          </p:stCondLst>
                                        </p:cTn>
                                        <p:tgtEl>
                                          <p:spTgt spid="1942540"/>
                                        </p:tgtEl>
                                        <p:attrNameLst>
                                          <p:attrName>style.visibility</p:attrName>
                                        </p:attrNameLst>
                                      </p:cBhvr>
                                      <p:to>
                                        <p:strVal val="visible"/>
                                      </p:to>
                                    </p:set>
                                    <p:animEffect transition="in" filter="wipe(right)">
                                      <p:cBhvr>
                                        <p:cTn id="27" dur="500"/>
                                        <p:tgtEl>
                                          <p:spTgt spid="1942540"/>
                                        </p:tgtEl>
                                      </p:cBhvr>
                                    </p:animEffect>
                                  </p:childTnLst>
                                </p:cTn>
                              </p:par>
                            </p:childTnLst>
                          </p:cTn>
                        </p:par>
                        <p:par>
                          <p:cTn id="28" fill="hold" nodeType="afterGroup">
                            <p:stCondLst>
                              <p:cond delay="10000"/>
                            </p:stCondLst>
                            <p:childTnLst>
                              <p:par>
                                <p:cTn id="29" presetID="22" presetClass="entr" presetSubtype="2" fill="hold" nodeType="afterEffect">
                                  <p:stCondLst>
                                    <p:cond delay="0"/>
                                  </p:stCondLst>
                                  <p:childTnLst>
                                    <p:set>
                                      <p:cBhvr>
                                        <p:cTn id="30" dur="1" fill="hold">
                                          <p:stCondLst>
                                            <p:cond delay="0"/>
                                          </p:stCondLst>
                                        </p:cTn>
                                        <p:tgtEl>
                                          <p:spTgt spid="1942533"/>
                                        </p:tgtEl>
                                        <p:attrNameLst>
                                          <p:attrName>style.visibility</p:attrName>
                                        </p:attrNameLst>
                                      </p:cBhvr>
                                      <p:to>
                                        <p:strVal val="visible"/>
                                      </p:to>
                                    </p:set>
                                    <p:animEffect transition="in" filter="wipe(right)">
                                      <p:cBhvr>
                                        <p:cTn id="31" dur="500"/>
                                        <p:tgtEl>
                                          <p:spTgt spid="1942533"/>
                                        </p:tgtEl>
                                      </p:cBhvr>
                                    </p:animEffect>
                                  </p:childTnLst>
                                </p:cTn>
                              </p:par>
                            </p:childTnLst>
                          </p:cTn>
                        </p:par>
                        <p:par>
                          <p:cTn id="32" fill="hold" nodeType="afterGroup">
                            <p:stCondLst>
                              <p:cond delay="10500"/>
                            </p:stCondLst>
                            <p:childTnLst>
                              <p:par>
                                <p:cTn id="33" presetID="22" presetClass="entr" presetSubtype="2" fill="hold" nodeType="afterEffect">
                                  <p:stCondLst>
                                    <p:cond delay="0"/>
                                  </p:stCondLst>
                                  <p:childTnLst>
                                    <p:set>
                                      <p:cBhvr>
                                        <p:cTn id="34" dur="1" fill="hold">
                                          <p:stCondLst>
                                            <p:cond delay="0"/>
                                          </p:stCondLst>
                                        </p:cTn>
                                        <p:tgtEl>
                                          <p:spTgt spid="1942535"/>
                                        </p:tgtEl>
                                        <p:attrNameLst>
                                          <p:attrName>style.visibility</p:attrName>
                                        </p:attrNameLst>
                                      </p:cBhvr>
                                      <p:to>
                                        <p:strVal val="visible"/>
                                      </p:to>
                                    </p:set>
                                    <p:animEffect transition="in" filter="wipe(right)">
                                      <p:cBhvr>
                                        <p:cTn id="35" dur="500"/>
                                        <p:tgtEl>
                                          <p:spTgt spid="1942535"/>
                                        </p:tgtEl>
                                      </p:cBhvr>
                                    </p:animEffect>
                                  </p:childTnLst>
                                </p:cTn>
                              </p:par>
                            </p:childTnLst>
                          </p:cTn>
                        </p:par>
                        <p:par>
                          <p:cTn id="36" fill="hold" nodeType="afterGroup">
                            <p:stCondLst>
                              <p:cond delay="11000"/>
                            </p:stCondLst>
                            <p:childTnLst>
                              <p:par>
                                <p:cTn id="37" presetID="9" presetClass="entr" presetSubtype="0" fill="hold" grpId="0" nodeType="afterEffect">
                                  <p:stCondLst>
                                    <p:cond delay="2000"/>
                                  </p:stCondLst>
                                  <p:childTnLst>
                                    <p:set>
                                      <p:cBhvr>
                                        <p:cTn id="38" dur="1" fill="hold">
                                          <p:stCondLst>
                                            <p:cond delay="0"/>
                                          </p:stCondLst>
                                        </p:cTn>
                                        <p:tgtEl>
                                          <p:spTgt spid="1942536"/>
                                        </p:tgtEl>
                                        <p:attrNameLst>
                                          <p:attrName>style.visibility</p:attrName>
                                        </p:attrNameLst>
                                      </p:cBhvr>
                                      <p:to>
                                        <p:strVal val="visible"/>
                                      </p:to>
                                    </p:set>
                                    <p:animEffect transition="in" filter="dissolve">
                                      <p:cBhvr>
                                        <p:cTn id="39" dur="500"/>
                                        <p:tgtEl>
                                          <p:spTgt spid="1942536"/>
                                        </p:tgtEl>
                                      </p:cBhvr>
                                    </p:animEffect>
                                  </p:childTnLst>
                                </p:cTn>
                              </p:par>
                            </p:childTnLst>
                          </p:cTn>
                        </p:par>
                        <p:par>
                          <p:cTn id="40" fill="hold" nodeType="afterGroup">
                            <p:stCondLst>
                              <p:cond delay="13500"/>
                            </p:stCondLst>
                            <p:childTnLst>
                              <p:par>
                                <p:cTn id="41" presetID="22" presetClass="entr" presetSubtype="2" fill="hold" nodeType="afterEffect">
                                  <p:stCondLst>
                                    <p:cond delay="0"/>
                                  </p:stCondLst>
                                  <p:childTnLst>
                                    <p:set>
                                      <p:cBhvr>
                                        <p:cTn id="42" dur="1" fill="hold">
                                          <p:stCondLst>
                                            <p:cond delay="0"/>
                                          </p:stCondLst>
                                        </p:cTn>
                                        <p:tgtEl>
                                          <p:spTgt spid="1942551"/>
                                        </p:tgtEl>
                                        <p:attrNameLst>
                                          <p:attrName>style.visibility</p:attrName>
                                        </p:attrNameLst>
                                      </p:cBhvr>
                                      <p:to>
                                        <p:strVal val="visible"/>
                                      </p:to>
                                    </p:set>
                                    <p:animEffect transition="in" filter="wipe(right)">
                                      <p:cBhvr>
                                        <p:cTn id="43" dur="500"/>
                                        <p:tgtEl>
                                          <p:spTgt spid="1942551"/>
                                        </p:tgtEl>
                                      </p:cBhvr>
                                    </p:animEffect>
                                  </p:childTnLst>
                                </p:cTn>
                              </p:par>
                            </p:childTnLst>
                          </p:cTn>
                        </p:par>
                        <p:par>
                          <p:cTn id="44" fill="hold" nodeType="afterGroup">
                            <p:stCondLst>
                              <p:cond delay="14000"/>
                            </p:stCondLst>
                            <p:childTnLst>
                              <p:par>
                                <p:cTn id="45" presetID="22" presetClass="entr" presetSubtype="2" fill="hold" grpId="0" nodeType="afterEffect">
                                  <p:stCondLst>
                                    <p:cond delay="0"/>
                                  </p:stCondLst>
                                  <p:childTnLst>
                                    <p:set>
                                      <p:cBhvr>
                                        <p:cTn id="46" dur="1" fill="hold">
                                          <p:stCondLst>
                                            <p:cond delay="0"/>
                                          </p:stCondLst>
                                        </p:cTn>
                                        <p:tgtEl>
                                          <p:spTgt spid="1942541"/>
                                        </p:tgtEl>
                                        <p:attrNameLst>
                                          <p:attrName>style.visibility</p:attrName>
                                        </p:attrNameLst>
                                      </p:cBhvr>
                                      <p:to>
                                        <p:strVal val="visible"/>
                                      </p:to>
                                    </p:set>
                                    <p:animEffect transition="in" filter="wipe(right)">
                                      <p:cBhvr>
                                        <p:cTn id="47" dur="500"/>
                                        <p:tgtEl>
                                          <p:spTgt spid="1942541"/>
                                        </p:tgtEl>
                                      </p:cBhvr>
                                    </p:animEffect>
                                  </p:childTnLst>
                                </p:cTn>
                              </p:par>
                            </p:childTnLst>
                          </p:cTn>
                        </p:par>
                        <p:par>
                          <p:cTn id="48" fill="hold" nodeType="afterGroup">
                            <p:stCondLst>
                              <p:cond delay="14500"/>
                            </p:stCondLst>
                            <p:childTnLst>
                              <p:par>
                                <p:cTn id="49" presetID="9" presetClass="entr" presetSubtype="0" fill="hold" grpId="0" nodeType="afterEffect">
                                  <p:stCondLst>
                                    <p:cond delay="1000"/>
                                  </p:stCondLst>
                                  <p:childTnLst>
                                    <p:set>
                                      <p:cBhvr>
                                        <p:cTn id="50" dur="1" fill="hold">
                                          <p:stCondLst>
                                            <p:cond delay="0"/>
                                          </p:stCondLst>
                                        </p:cTn>
                                        <p:tgtEl>
                                          <p:spTgt spid="1942546"/>
                                        </p:tgtEl>
                                        <p:attrNameLst>
                                          <p:attrName>style.visibility</p:attrName>
                                        </p:attrNameLst>
                                      </p:cBhvr>
                                      <p:to>
                                        <p:strVal val="visible"/>
                                      </p:to>
                                    </p:set>
                                    <p:animEffect transition="in" filter="dissolve">
                                      <p:cBhvr>
                                        <p:cTn id="51" dur="500"/>
                                        <p:tgtEl>
                                          <p:spTgt spid="1942546"/>
                                        </p:tgtEl>
                                      </p:cBhvr>
                                    </p:animEffect>
                                  </p:childTnLst>
                                </p:cTn>
                              </p:par>
                            </p:childTnLst>
                          </p:cTn>
                        </p:par>
                        <p:par>
                          <p:cTn id="52" fill="hold" nodeType="afterGroup">
                            <p:stCondLst>
                              <p:cond delay="16000"/>
                            </p:stCondLst>
                            <p:childTnLst>
                              <p:par>
                                <p:cTn id="53" presetID="23" presetClass="entr" presetSubtype="36" fill="hold" grpId="0" nodeType="afterEffect">
                                  <p:stCondLst>
                                    <p:cond delay="0"/>
                                  </p:stCondLst>
                                  <p:childTnLst>
                                    <p:set>
                                      <p:cBhvr>
                                        <p:cTn id="54" dur="1" fill="hold">
                                          <p:stCondLst>
                                            <p:cond delay="0"/>
                                          </p:stCondLst>
                                        </p:cTn>
                                        <p:tgtEl>
                                          <p:spTgt spid="1942545"/>
                                        </p:tgtEl>
                                        <p:attrNameLst>
                                          <p:attrName>style.visibility</p:attrName>
                                        </p:attrNameLst>
                                      </p:cBhvr>
                                      <p:to>
                                        <p:strVal val="visible"/>
                                      </p:to>
                                    </p:set>
                                    <p:anim calcmode="lin" valueType="num">
                                      <p:cBhvr>
                                        <p:cTn id="55" dur="500" fill="hold"/>
                                        <p:tgtEl>
                                          <p:spTgt spid="1942545"/>
                                        </p:tgtEl>
                                        <p:attrNameLst>
                                          <p:attrName>ppt_w</p:attrName>
                                        </p:attrNameLst>
                                      </p:cBhvr>
                                      <p:tavLst>
                                        <p:tav tm="0">
                                          <p:val>
                                            <p:strVal val="(6*min(max(#ppt_w*#ppt_h,.3),1)-7.4)/-.7*#ppt_w"/>
                                          </p:val>
                                        </p:tav>
                                        <p:tav tm="100000">
                                          <p:val>
                                            <p:strVal val="#ppt_w"/>
                                          </p:val>
                                        </p:tav>
                                      </p:tavLst>
                                    </p:anim>
                                    <p:anim calcmode="lin" valueType="num">
                                      <p:cBhvr>
                                        <p:cTn id="56" dur="500" fill="hold"/>
                                        <p:tgtEl>
                                          <p:spTgt spid="1942545"/>
                                        </p:tgtEl>
                                        <p:attrNameLst>
                                          <p:attrName>ppt_h</p:attrName>
                                        </p:attrNameLst>
                                      </p:cBhvr>
                                      <p:tavLst>
                                        <p:tav tm="0">
                                          <p:val>
                                            <p:strVal val="(6*min(max(#ppt_w*#ppt_h,.3),1)-7.4)/-.7*#ppt_h"/>
                                          </p:val>
                                        </p:tav>
                                        <p:tav tm="100000">
                                          <p:val>
                                            <p:strVal val="#ppt_h"/>
                                          </p:val>
                                        </p:tav>
                                      </p:tavLst>
                                    </p:anim>
                                    <p:anim calcmode="lin" valueType="num">
                                      <p:cBhvr>
                                        <p:cTn id="57" dur="500" fill="hold"/>
                                        <p:tgtEl>
                                          <p:spTgt spid="1942545"/>
                                        </p:tgtEl>
                                        <p:attrNameLst>
                                          <p:attrName>ppt_x</p:attrName>
                                        </p:attrNameLst>
                                      </p:cBhvr>
                                      <p:tavLst>
                                        <p:tav tm="0">
                                          <p:val>
                                            <p:fltVal val="0.5"/>
                                          </p:val>
                                        </p:tav>
                                        <p:tav tm="100000">
                                          <p:val>
                                            <p:strVal val="#ppt_x"/>
                                          </p:val>
                                        </p:tav>
                                      </p:tavLst>
                                    </p:anim>
                                    <p:anim calcmode="lin" valueType="num">
                                      <p:cBhvr>
                                        <p:cTn id="58" dur="500" fill="hold"/>
                                        <p:tgtEl>
                                          <p:spTgt spid="1942545"/>
                                        </p:tgtEl>
                                        <p:attrNameLst>
                                          <p:attrName>ppt_y</p:attrName>
                                        </p:attrNameLst>
                                      </p:cBhvr>
                                      <p:tavLst>
                                        <p:tav tm="0">
                                          <p:val>
                                            <p:strVal val="1+(6*min(max(#ppt_w*#ppt_h,.3),1)-7.4)/-.7*#ppt_h/2"/>
                                          </p:val>
                                        </p:tav>
                                        <p:tav tm="100000">
                                          <p:val>
                                            <p:strVal val="#ppt_y"/>
                                          </p:val>
                                        </p:tav>
                                      </p:tavLst>
                                    </p:anim>
                                  </p:childTnLst>
                                </p:cTn>
                              </p:par>
                            </p:childTnLst>
                          </p:cTn>
                        </p:par>
                        <p:par>
                          <p:cTn id="59" fill="hold" nodeType="afterGroup">
                            <p:stCondLst>
                              <p:cond delay="16500"/>
                            </p:stCondLst>
                            <p:childTnLst>
                              <p:par>
                                <p:cTn id="60" presetID="23" presetClass="entr" presetSubtype="36" fill="hold" grpId="0" nodeType="afterEffect">
                                  <p:stCondLst>
                                    <p:cond delay="0"/>
                                  </p:stCondLst>
                                  <p:childTnLst>
                                    <p:set>
                                      <p:cBhvr>
                                        <p:cTn id="61" dur="1" fill="hold">
                                          <p:stCondLst>
                                            <p:cond delay="0"/>
                                          </p:stCondLst>
                                        </p:cTn>
                                        <p:tgtEl>
                                          <p:spTgt spid="1942544"/>
                                        </p:tgtEl>
                                        <p:attrNameLst>
                                          <p:attrName>style.visibility</p:attrName>
                                        </p:attrNameLst>
                                      </p:cBhvr>
                                      <p:to>
                                        <p:strVal val="visible"/>
                                      </p:to>
                                    </p:set>
                                    <p:anim calcmode="lin" valueType="num">
                                      <p:cBhvr>
                                        <p:cTn id="62" dur="500" fill="hold"/>
                                        <p:tgtEl>
                                          <p:spTgt spid="1942544"/>
                                        </p:tgtEl>
                                        <p:attrNameLst>
                                          <p:attrName>ppt_w</p:attrName>
                                        </p:attrNameLst>
                                      </p:cBhvr>
                                      <p:tavLst>
                                        <p:tav tm="0">
                                          <p:val>
                                            <p:strVal val="(6*min(max(#ppt_w*#ppt_h,.3),1)-7.4)/-.7*#ppt_w"/>
                                          </p:val>
                                        </p:tav>
                                        <p:tav tm="100000">
                                          <p:val>
                                            <p:strVal val="#ppt_w"/>
                                          </p:val>
                                        </p:tav>
                                      </p:tavLst>
                                    </p:anim>
                                    <p:anim calcmode="lin" valueType="num">
                                      <p:cBhvr>
                                        <p:cTn id="63" dur="500" fill="hold"/>
                                        <p:tgtEl>
                                          <p:spTgt spid="1942544"/>
                                        </p:tgtEl>
                                        <p:attrNameLst>
                                          <p:attrName>ppt_h</p:attrName>
                                        </p:attrNameLst>
                                      </p:cBhvr>
                                      <p:tavLst>
                                        <p:tav tm="0">
                                          <p:val>
                                            <p:strVal val="(6*min(max(#ppt_w*#ppt_h,.3),1)-7.4)/-.7*#ppt_h"/>
                                          </p:val>
                                        </p:tav>
                                        <p:tav tm="100000">
                                          <p:val>
                                            <p:strVal val="#ppt_h"/>
                                          </p:val>
                                        </p:tav>
                                      </p:tavLst>
                                    </p:anim>
                                    <p:anim calcmode="lin" valueType="num">
                                      <p:cBhvr>
                                        <p:cTn id="64" dur="500" fill="hold"/>
                                        <p:tgtEl>
                                          <p:spTgt spid="1942544"/>
                                        </p:tgtEl>
                                        <p:attrNameLst>
                                          <p:attrName>ppt_x</p:attrName>
                                        </p:attrNameLst>
                                      </p:cBhvr>
                                      <p:tavLst>
                                        <p:tav tm="0">
                                          <p:val>
                                            <p:fltVal val="0.5"/>
                                          </p:val>
                                        </p:tav>
                                        <p:tav tm="100000">
                                          <p:val>
                                            <p:strVal val="#ppt_x"/>
                                          </p:val>
                                        </p:tav>
                                      </p:tavLst>
                                    </p:anim>
                                    <p:anim calcmode="lin" valueType="num">
                                      <p:cBhvr>
                                        <p:cTn id="65" dur="500" fill="hold"/>
                                        <p:tgtEl>
                                          <p:spTgt spid="1942544"/>
                                        </p:tgtEl>
                                        <p:attrNameLst>
                                          <p:attrName>ppt_y</p:attrName>
                                        </p:attrNameLst>
                                      </p:cBhvr>
                                      <p:tavLst>
                                        <p:tav tm="0">
                                          <p:val>
                                            <p:strVal val="1+(6*min(max(#ppt_w*#ppt_h,.3),1)-7.4)/-.7*#ppt_h/2"/>
                                          </p:val>
                                        </p:tav>
                                        <p:tav tm="100000">
                                          <p:val>
                                            <p:strVal val="#ppt_y"/>
                                          </p:val>
                                        </p:tav>
                                      </p:tavLst>
                                    </p:anim>
                                  </p:childTnLst>
                                </p:cTn>
                              </p:par>
                            </p:childTnLst>
                          </p:cTn>
                        </p:par>
                        <p:par>
                          <p:cTn id="66" fill="hold" nodeType="afterGroup">
                            <p:stCondLst>
                              <p:cond delay="17000"/>
                            </p:stCondLst>
                            <p:childTnLst>
                              <p:par>
                                <p:cTn id="67" presetID="23" presetClass="entr" presetSubtype="36" fill="hold" grpId="0" nodeType="afterEffect">
                                  <p:stCondLst>
                                    <p:cond delay="0"/>
                                  </p:stCondLst>
                                  <p:childTnLst>
                                    <p:set>
                                      <p:cBhvr>
                                        <p:cTn id="68" dur="1" fill="hold">
                                          <p:stCondLst>
                                            <p:cond delay="0"/>
                                          </p:stCondLst>
                                        </p:cTn>
                                        <p:tgtEl>
                                          <p:spTgt spid="1942543"/>
                                        </p:tgtEl>
                                        <p:attrNameLst>
                                          <p:attrName>style.visibility</p:attrName>
                                        </p:attrNameLst>
                                      </p:cBhvr>
                                      <p:to>
                                        <p:strVal val="visible"/>
                                      </p:to>
                                    </p:set>
                                    <p:anim calcmode="lin" valueType="num">
                                      <p:cBhvr>
                                        <p:cTn id="69" dur="500" fill="hold"/>
                                        <p:tgtEl>
                                          <p:spTgt spid="1942543"/>
                                        </p:tgtEl>
                                        <p:attrNameLst>
                                          <p:attrName>ppt_w</p:attrName>
                                        </p:attrNameLst>
                                      </p:cBhvr>
                                      <p:tavLst>
                                        <p:tav tm="0">
                                          <p:val>
                                            <p:strVal val="(6*min(max(#ppt_w*#ppt_h,.3),1)-7.4)/-.7*#ppt_w"/>
                                          </p:val>
                                        </p:tav>
                                        <p:tav tm="100000">
                                          <p:val>
                                            <p:strVal val="#ppt_w"/>
                                          </p:val>
                                        </p:tav>
                                      </p:tavLst>
                                    </p:anim>
                                    <p:anim calcmode="lin" valueType="num">
                                      <p:cBhvr>
                                        <p:cTn id="70" dur="500" fill="hold"/>
                                        <p:tgtEl>
                                          <p:spTgt spid="1942543"/>
                                        </p:tgtEl>
                                        <p:attrNameLst>
                                          <p:attrName>ppt_h</p:attrName>
                                        </p:attrNameLst>
                                      </p:cBhvr>
                                      <p:tavLst>
                                        <p:tav tm="0">
                                          <p:val>
                                            <p:strVal val="(6*min(max(#ppt_w*#ppt_h,.3),1)-7.4)/-.7*#ppt_h"/>
                                          </p:val>
                                        </p:tav>
                                        <p:tav tm="100000">
                                          <p:val>
                                            <p:strVal val="#ppt_h"/>
                                          </p:val>
                                        </p:tav>
                                      </p:tavLst>
                                    </p:anim>
                                    <p:anim calcmode="lin" valueType="num">
                                      <p:cBhvr>
                                        <p:cTn id="71" dur="500" fill="hold"/>
                                        <p:tgtEl>
                                          <p:spTgt spid="1942543"/>
                                        </p:tgtEl>
                                        <p:attrNameLst>
                                          <p:attrName>ppt_x</p:attrName>
                                        </p:attrNameLst>
                                      </p:cBhvr>
                                      <p:tavLst>
                                        <p:tav tm="0">
                                          <p:val>
                                            <p:fltVal val="0.5"/>
                                          </p:val>
                                        </p:tav>
                                        <p:tav tm="100000">
                                          <p:val>
                                            <p:strVal val="#ppt_x"/>
                                          </p:val>
                                        </p:tav>
                                      </p:tavLst>
                                    </p:anim>
                                    <p:anim calcmode="lin" valueType="num">
                                      <p:cBhvr>
                                        <p:cTn id="72" dur="500" fill="hold"/>
                                        <p:tgtEl>
                                          <p:spTgt spid="1942543"/>
                                        </p:tgtEl>
                                        <p:attrNameLst>
                                          <p:attrName>ppt_y</p:attrName>
                                        </p:attrNameLst>
                                      </p:cBhvr>
                                      <p:tavLst>
                                        <p:tav tm="0">
                                          <p:val>
                                            <p:strVal val="1+(6*min(max(#ppt_w*#ppt_h,.3),1)-7.4)/-.7*#ppt_h/2"/>
                                          </p:val>
                                        </p:tav>
                                        <p:tav tm="100000">
                                          <p:val>
                                            <p:strVal val="#ppt_y"/>
                                          </p:val>
                                        </p:tav>
                                      </p:tavLst>
                                    </p:anim>
                                  </p:childTnLst>
                                </p:cTn>
                              </p:par>
                            </p:childTnLst>
                          </p:cTn>
                        </p:par>
                        <p:par>
                          <p:cTn id="73" fill="hold" nodeType="afterGroup">
                            <p:stCondLst>
                              <p:cond delay="17500"/>
                            </p:stCondLst>
                            <p:childTnLst>
                              <p:par>
                                <p:cTn id="74" presetID="23" presetClass="entr" presetSubtype="36" fill="hold" grpId="0" nodeType="afterEffect">
                                  <p:stCondLst>
                                    <p:cond delay="0"/>
                                  </p:stCondLst>
                                  <p:childTnLst>
                                    <p:set>
                                      <p:cBhvr>
                                        <p:cTn id="75" dur="1" fill="hold">
                                          <p:stCondLst>
                                            <p:cond delay="0"/>
                                          </p:stCondLst>
                                        </p:cTn>
                                        <p:tgtEl>
                                          <p:spTgt spid="1942542"/>
                                        </p:tgtEl>
                                        <p:attrNameLst>
                                          <p:attrName>style.visibility</p:attrName>
                                        </p:attrNameLst>
                                      </p:cBhvr>
                                      <p:to>
                                        <p:strVal val="visible"/>
                                      </p:to>
                                    </p:set>
                                    <p:anim calcmode="lin" valueType="num">
                                      <p:cBhvr>
                                        <p:cTn id="76" dur="500" fill="hold"/>
                                        <p:tgtEl>
                                          <p:spTgt spid="1942542"/>
                                        </p:tgtEl>
                                        <p:attrNameLst>
                                          <p:attrName>ppt_w</p:attrName>
                                        </p:attrNameLst>
                                      </p:cBhvr>
                                      <p:tavLst>
                                        <p:tav tm="0">
                                          <p:val>
                                            <p:strVal val="(6*min(max(#ppt_w*#ppt_h,.3),1)-7.4)/-.7*#ppt_w"/>
                                          </p:val>
                                        </p:tav>
                                        <p:tav tm="100000">
                                          <p:val>
                                            <p:strVal val="#ppt_w"/>
                                          </p:val>
                                        </p:tav>
                                      </p:tavLst>
                                    </p:anim>
                                    <p:anim calcmode="lin" valueType="num">
                                      <p:cBhvr>
                                        <p:cTn id="77" dur="500" fill="hold"/>
                                        <p:tgtEl>
                                          <p:spTgt spid="1942542"/>
                                        </p:tgtEl>
                                        <p:attrNameLst>
                                          <p:attrName>ppt_h</p:attrName>
                                        </p:attrNameLst>
                                      </p:cBhvr>
                                      <p:tavLst>
                                        <p:tav tm="0">
                                          <p:val>
                                            <p:strVal val="(6*min(max(#ppt_w*#ppt_h,.3),1)-7.4)/-.7*#ppt_h"/>
                                          </p:val>
                                        </p:tav>
                                        <p:tav tm="100000">
                                          <p:val>
                                            <p:strVal val="#ppt_h"/>
                                          </p:val>
                                        </p:tav>
                                      </p:tavLst>
                                    </p:anim>
                                    <p:anim calcmode="lin" valueType="num">
                                      <p:cBhvr>
                                        <p:cTn id="78" dur="500" fill="hold"/>
                                        <p:tgtEl>
                                          <p:spTgt spid="1942542"/>
                                        </p:tgtEl>
                                        <p:attrNameLst>
                                          <p:attrName>ppt_x</p:attrName>
                                        </p:attrNameLst>
                                      </p:cBhvr>
                                      <p:tavLst>
                                        <p:tav tm="0">
                                          <p:val>
                                            <p:fltVal val="0.5"/>
                                          </p:val>
                                        </p:tav>
                                        <p:tav tm="100000">
                                          <p:val>
                                            <p:strVal val="#ppt_x"/>
                                          </p:val>
                                        </p:tav>
                                      </p:tavLst>
                                    </p:anim>
                                    <p:anim calcmode="lin" valueType="num">
                                      <p:cBhvr>
                                        <p:cTn id="79" dur="500" fill="hold"/>
                                        <p:tgtEl>
                                          <p:spTgt spid="1942542"/>
                                        </p:tgtEl>
                                        <p:attrNameLst>
                                          <p:attrName>ppt_y</p:attrName>
                                        </p:attrNameLst>
                                      </p:cBhvr>
                                      <p:tavLst>
                                        <p:tav tm="0">
                                          <p:val>
                                            <p:strVal val="1+(6*min(max(#ppt_w*#ppt_h,.3),1)-7.4)/-.7*#ppt_h/2"/>
                                          </p:val>
                                        </p:tav>
                                        <p:tav tm="100000">
                                          <p:val>
                                            <p:strVal val="#ppt_y"/>
                                          </p:val>
                                        </p:tav>
                                      </p:tavLst>
                                    </p:anim>
                                  </p:childTnLst>
                                </p:cTn>
                              </p:par>
                            </p:childTnLst>
                          </p:cTn>
                        </p:par>
                        <p:par>
                          <p:cTn id="80" fill="hold" nodeType="afterGroup">
                            <p:stCondLst>
                              <p:cond delay="18000"/>
                            </p:stCondLst>
                            <p:childTnLst>
                              <p:par>
                                <p:cTn id="81" presetID="23" presetClass="entr" presetSubtype="36" fill="hold" grpId="0" nodeType="afterEffect">
                                  <p:stCondLst>
                                    <p:cond delay="0"/>
                                  </p:stCondLst>
                                  <p:childTnLst>
                                    <p:set>
                                      <p:cBhvr>
                                        <p:cTn id="82" dur="1" fill="hold">
                                          <p:stCondLst>
                                            <p:cond delay="0"/>
                                          </p:stCondLst>
                                        </p:cTn>
                                        <p:tgtEl>
                                          <p:spTgt spid="1942554"/>
                                        </p:tgtEl>
                                        <p:attrNameLst>
                                          <p:attrName>style.visibility</p:attrName>
                                        </p:attrNameLst>
                                      </p:cBhvr>
                                      <p:to>
                                        <p:strVal val="visible"/>
                                      </p:to>
                                    </p:set>
                                    <p:anim calcmode="lin" valueType="num">
                                      <p:cBhvr>
                                        <p:cTn id="83" dur="500" fill="hold"/>
                                        <p:tgtEl>
                                          <p:spTgt spid="1942554"/>
                                        </p:tgtEl>
                                        <p:attrNameLst>
                                          <p:attrName>ppt_w</p:attrName>
                                        </p:attrNameLst>
                                      </p:cBhvr>
                                      <p:tavLst>
                                        <p:tav tm="0">
                                          <p:val>
                                            <p:strVal val="(6*min(max(#ppt_w*#ppt_h,.3),1)-7.4)/-.7*#ppt_w"/>
                                          </p:val>
                                        </p:tav>
                                        <p:tav tm="100000">
                                          <p:val>
                                            <p:strVal val="#ppt_w"/>
                                          </p:val>
                                        </p:tav>
                                      </p:tavLst>
                                    </p:anim>
                                    <p:anim calcmode="lin" valueType="num">
                                      <p:cBhvr>
                                        <p:cTn id="84" dur="500" fill="hold"/>
                                        <p:tgtEl>
                                          <p:spTgt spid="1942554"/>
                                        </p:tgtEl>
                                        <p:attrNameLst>
                                          <p:attrName>ppt_h</p:attrName>
                                        </p:attrNameLst>
                                      </p:cBhvr>
                                      <p:tavLst>
                                        <p:tav tm="0">
                                          <p:val>
                                            <p:strVal val="(6*min(max(#ppt_w*#ppt_h,.3),1)-7.4)/-.7*#ppt_h"/>
                                          </p:val>
                                        </p:tav>
                                        <p:tav tm="100000">
                                          <p:val>
                                            <p:strVal val="#ppt_h"/>
                                          </p:val>
                                        </p:tav>
                                      </p:tavLst>
                                    </p:anim>
                                    <p:anim calcmode="lin" valueType="num">
                                      <p:cBhvr>
                                        <p:cTn id="85" dur="500" fill="hold"/>
                                        <p:tgtEl>
                                          <p:spTgt spid="1942554"/>
                                        </p:tgtEl>
                                        <p:attrNameLst>
                                          <p:attrName>ppt_x</p:attrName>
                                        </p:attrNameLst>
                                      </p:cBhvr>
                                      <p:tavLst>
                                        <p:tav tm="0">
                                          <p:val>
                                            <p:fltVal val="0.5"/>
                                          </p:val>
                                        </p:tav>
                                        <p:tav tm="100000">
                                          <p:val>
                                            <p:strVal val="#ppt_x"/>
                                          </p:val>
                                        </p:tav>
                                      </p:tavLst>
                                    </p:anim>
                                    <p:anim calcmode="lin" valueType="num">
                                      <p:cBhvr>
                                        <p:cTn id="86" dur="500" fill="hold"/>
                                        <p:tgtEl>
                                          <p:spTgt spid="1942554"/>
                                        </p:tgtEl>
                                        <p:attrNameLst>
                                          <p:attrName>ppt_y</p:attrName>
                                        </p:attrNameLst>
                                      </p:cBhvr>
                                      <p:tavLst>
                                        <p:tav tm="0">
                                          <p:val>
                                            <p:strVal val="1+(6*min(max(#ppt_w*#ppt_h,.3),1)-7.4)/-.7*#ppt_h/2"/>
                                          </p:val>
                                        </p:tav>
                                        <p:tav tm="100000">
                                          <p:val>
                                            <p:strVal val="#ppt_y"/>
                                          </p:val>
                                        </p:tav>
                                      </p:tavLst>
                                    </p:anim>
                                  </p:childTnLst>
                                </p:cTn>
                              </p:par>
                            </p:childTnLst>
                          </p:cTn>
                        </p:par>
                        <p:par>
                          <p:cTn id="87" fill="hold" nodeType="afterGroup">
                            <p:stCondLst>
                              <p:cond delay="18500"/>
                            </p:stCondLst>
                            <p:childTnLst>
                              <p:par>
                                <p:cTn id="88" presetID="9" presetClass="entr" presetSubtype="0" fill="hold" grpId="0" nodeType="afterEffect">
                                  <p:stCondLst>
                                    <p:cond delay="2000"/>
                                  </p:stCondLst>
                                  <p:childTnLst>
                                    <p:set>
                                      <p:cBhvr>
                                        <p:cTn id="89" dur="1" fill="hold">
                                          <p:stCondLst>
                                            <p:cond delay="0"/>
                                          </p:stCondLst>
                                        </p:cTn>
                                        <p:tgtEl>
                                          <p:spTgt spid="1942556"/>
                                        </p:tgtEl>
                                        <p:attrNameLst>
                                          <p:attrName>style.visibility</p:attrName>
                                        </p:attrNameLst>
                                      </p:cBhvr>
                                      <p:to>
                                        <p:strVal val="visible"/>
                                      </p:to>
                                    </p:set>
                                    <p:animEffect transition="in" filter="dissolve">
                                      <p:cBhvr>
                                        <p:cTn id="90" dur="500"/>
                                        <p:tgtEl>
                                          <p:spTgt spid="1942556"/>
                                        </p:tgtEl>
                                      </p:cBhvr>
                                    </p:animEffect>
                                  </p:childTnLst>
                                </p:cTn>
                              </p:par>
                            </p:childTnLst>
                          </p:cTn>
                        </p:par>
                        <p:par>
                          <p:cTn id="91" fill="hold" nodeType="afterGroup">
                            <p:stCondLst>
                              <p:cond delay="21000"/>
                            </p:stCondLst>
                            <p:childTnLst>
                              <p:par>
                                <p:cTn id="92" presetID="22" presetClass="entr" presetSubtype="2" fill="hold" nodeType="afterEffect">
                                  <p:stCondLst>
                                    <p:cond delay="0"/>
                                  </p:stCondLst>
                                  <p:childTnLst>
                                    <p:set>
                                      <p:cBhvr>
                                        <p:cTn id="93" dur="1" fill="hold">
                                          <p:stCondLst>
                                            <p:cond delay="0"/>
                                          </p:stCondLst>
                                        </p:cTn>
                                        <p:tgtEl>
                                          <p:spTgt spid="1942555"/>
                                        </p:tgtEl>
                                        <p:attrNameLst>
                                          <p:attrName>style.visibility</p:attrName>
                                        </p:attrNameLst>
                                      </p:cBhvr>
                                      <p:to>
                                        <p:strVal val="visible"/>
                                      </p:to>
                                    </p:set>
                                    <p:animEffect transition="in" filter="wipe(right)">
                                      <p:cBhvr>
                                        <p:cTn id="94" dur="500"/>
                                        <p:tgtEl>
                                          <p:spTgt spid="1942555"/>
                                        </p:tgtEl>
                                      </p:cBhvr>
                                    </p:animEffect>
                                  </p:childTnLst>
                                </p:cTn>
                              </p:par>
                            </p:childTnLst>
                          </p:cTn>
                        </p:par>
                        <p:par>
                          <p:cTn id="95" fill="hold" nodeType="afterGroup">
                            <p:stCondLst>
                              <p:cond delay="21500"/>
                            </p:stCondLst>
                            <p:childTnLst>
                              <p:par>
                                <p:cTn id="96" presetID="2" presetClass="entr" presetSubtype="4" fill="hold" grpId="0" nodeType="afterEffect">
                                  <p:stCondLst>
                                    <p:cond delay="2000"/>
                                  </p:stCondLst>
                                  <p:childTnLst>
                                    <p:set>
                                      <p:cBhvr>
                                        <p:cTn id="97" dur="1" fill="hold">
                                          <p:stCondLst>
                                            <p:cond delay="0"/>
                                          </p:stCondLst>
                                        </p:cTn>
                                        <p:tgtEl>
                                          <p:spTgt spid="1942538"/>
                                        </p:tgtEl>
                                        <p:attrNameLst>
                                          <p:attrName>style.visibility</p:attrName>
                                        </p:attrNameLst>
                                      </p:cBhvr>
                                      <p:to>
                                        <p:strVal val="visible"/>
                                      </p:to>
                                    </p:set>
                                    <p:anim calcmode="lin" valueType="num">
                                      <p:cBhvr additive="base">
                                        <p:cTn id="98" dur="500" fill="hold"/>
                                        <p:tgtEl>
                                          <p:spTgt spid="1942538"/>
                                        </p:tgtEl>
                                        <p:attrNameLst>
                                          <p:attrName>ppt_x</p:attrName>
                                        </p:attrNameLst>
                                      </p:cBhvr>
                                      <p:tavLst>
                                        <p:tav tm="0">
                                          <p:val>
                                            <p:strVal val="#ppt_x"/>
                                          </p:val>
                                        </p:tav>
                                        <p:tav tm="100000">
                                          <p:val>
                                            <p:strVal val="#ppt_x"/>
                                          </p:val>
                                        </p:tav>
                                      </p:tavLst>
                                    </p:anim>
                                    <p:anim calcmode="lin" valueType="num">
                                      <p:cBhvr additive="base">
                                        <p:cTn id="99" dur="500" fill="hold"/>
                                        <p:tgtEl>
                                          <p:spTgt spid="1942538"/>
                                        </p:tgtEl>
                                        <p:attrNameLst>
                                          <p:attrName>ppt_y</p:attrName>
                                        </p:attrNameLst>
                                      </p:cBhvr>
                                      <p:tavLst>
                                        <p:tav tm="0">
                                          <p:val>
                                            <p:strVal val="1+#ppt_h/2"/>
                                          </p:val>
                                        </p:tav>
                                        <p:tav tm="100000">
                                          <p:val>
                                            <p:strVal val="#ppt_y"/>
                                          </p:val>
                                        </p:tav>
                                      </p:tavLst>
                                    </p:anim>
                                  </p:childTnLst>
                                </p:cTn>
                              </p:par>
                            </p:childTnLst>
                          </p:cTn>
                        </p:par>
                        <p:par>
                          <p:cTn id="100" fill="hold" nodeType="afterGroup">
                            <p:stCondLst>
                              <p:cond delay="24000"/>
                            </p:stCondLst>
                            <p:childTnLst>
                              <p:par>
                                <p:cTn id="101" presetID="22" presetClass="entr" presetSubtype="4" fill="hold" nodeType="afterEffect">
                                  <p:stCondLst>
                                    <p:cond delay="0"/>
                                  </p:stCondLst>
                                  <p:childTnLst>
                                    <p:set>
                                      <p:cBhvr>
                                        <p:cTn id="102" dur="1" fill="hold">
                                          <p:stCondLst>
                                            <p:cond delay="0"/>
                                          </p:stCondLst>
                                        </p:cTn>
                                        <p:tgtEl>
                                          <p:spTgt spid="1942537"/>
                                        </p:tgtEl>
                                        <p:attrNameLst>
                                          <p:attrName>style.visibility</p:attrName>
                                        </p:attrNameLst>
                                      </p:cBhvr>
                                      <p:to>
                                        <p:strVal val="visible"/>
                                      </p:to>
                                    </p:set>
                                    <p:animEffect transition="in" filter="wipe(down)">
                                      <p:cBhvr>
                                        <p:cTn id="103" dur="500"/>
                                        <p:tgtEl>
                                          <p:spTgt spid="1942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2532" grpId="0" autoUpdateAnimBg="0"/>
      <p:bldP spid="1942534" grpId="0" autoUpdateAnimBg="0"/>
      <p:bldP spid="1942536" grpId="0" autoUpdateAnimBg="0"/>
      <p:bldP spid="1942538" grpId="0" autoUpdateAnimBg="0"/>
      <p:bldP spid="1942540" grpId="0" animBg="1"/>
      <p:bldP spid="1942541" grpId="0" animBg="1"/>
      <p:bldP spid="1942542" grpId="0" autoUpdateAnimBg="0"/>
      <p:bldP spid="1942543" grpId="0" autoUpdateAnimBg="0"/>
      <p:bldP spid="1942544" grpId="0" autoUpdateAnimBg="0"/>
      <p:bldP spid="1942545" grpId="0" autoUpdateAnimBg="0"/>
      <p:bldP spid="1942546" grpId="0" autoUpdateAnimBg="0"/>
      <p:bldP spid="1942547" grpId="0" autoUpdateAnimBg="0"/>
      <p:bldP spid="1942554" grpId="0" autoUpdateAnimBg="0"/>
      <p:bldP spid="194255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6" descr="NAE - CC v12 070201_12">
            <a:extLst>
              <a:ext uri="{FF2B5EF4-FFF2-40B4-BE49-F238E27FC236}">
                <a16:creationId xmlns:a16="http://schemas.microsoft.com/office/drawing/2014/main" id="{520F470E-FB0C-C562-297E-14CF2953A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05000"/>
            <a:ext cx="6934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a:extLst>
              <a:ext uri="{FF2B5EF4-FFF2-40B4-BE49-F238E27FC236}">
                <a16:creationId xmlns:a16="http://schemas.microsoft.com/office/drawing/2014/main" id="{EAA9B616-33BF-6FA1-5ED2-5CAB20558BAA}"/>
              </a:ext>
            </a:extLst>
          </p:cNvPr>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The User-Defined Section of the Protocol</a:t>
            </a:r>
            <a:endParaRPr lang="en-US" altLang="en-US" sz="3600">
              <a:solidFill>
                <a:srgbClr val="FFFF00"/>
              </a:solidFill>
            </a:endParaRPr>
          </a:p>
        </p:txBody>
      </p:sp>
      <p:sp>
        <p:nvSpPr>
          <p:cNvPr id="20484" name="Rectangle 3">
            <a:extLst>
              <a:ext uri="{FF2B5EF4-FFF2-40B4-BE49-F238E27FC236}">
                <a16:creationId xmlns:a16="http://schemas.microsoft.com/office/drawing/2014/main" id="{D8BF6CEA-6B51-B439-709C-656AF588AEF0}"/>
              </a:ext>
            </a:extLst>
          </p:cNvPr>
          <p:cNvSpPr>
            <a:spLocks noChangeArrowheads="1"/>
          </p:cNvSpPr>
          <p:nvPr/>
        </p:nvSpPr>
        <p:spPr bwMode="auto">
          <a:xfrm>
            <a:off x="0" y="1143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800100" indent="-342900" defTabSz="793750" eaLnBrk="0" hangingPunct="0">
              <a:spcBef>
                <a:spcPct val="20000"/>
              </a:spcBef>
              <a:buChar char="–"/>
              <a:defRPr sz="2800">
                <a:solidFill>
                  <a:schemeClr val="tx1"/>
                </a:solidFill>
                <a:latin typeface="Arial" panose="020B0604020202020204" pitchFamily="34" charset="0"/>
              </a:defRPr>
            </a:lvl2pPr>
            <a:lvl3pPr marL="1143000" indent="-228600" defTabSz="79375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a:solidFill>
                  <a:srgbClr val="FFFF00"/>
                </a:solidFill>
              </a:rPr>
              <a:t>Determinant Levels &amp; Descriptors</a:t>
            </a:r>
          </a:p>
          <a:p>
            <a:pPr lvl="1" eaLnBrk="1" hangingPunct="1">
              <a:buFontTx/>
              <a:buChar char="•"/>
            </a:pPr>
            <a:endParaRPr lang="en-US" altLang="en-US" sz="3200"/>
          </a:p>
        </p:txBody>
      </p:sp>
      <p:sp>
        <p:nvSpPr>
          <p:cNvPr id="20485" name="Rectangle 10">
            <a:extLst>
              <a:ext uri="{FF2B5EF4-FFF2-40B4-BE49-F238E27FC236}">
                <a16:creationId xmlns:a16="http://schemas.microsoft.com/office/drawing/2014/main" id="{10C9DD6F-89FA-C34F-4138-23B7F6365627}"/>
              </a:ext>
            </a:extLst>
          </p:cNvPr>
          <p:cNvSpPr>
            <a:spLocks noChangeArrowheads="1"/>
          </p:cNvSpPr>
          <p:nvPr/>
        </p:nvSpPr>
        <p:spPr bwMode="auto">
          <a:xfrm>
            <a:off x="1524000" y="1905000"/>
            <a:ext cx="6934200" cy="2819400"/>
          </a:xfrm>
          <a:prstGeom prst="rect">
            <a:avLst/>
          </a:prstGeom>
          <a:solidFill>
            <a:srgbClr val="777777">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descr="27.jpg">
            <a:extLst>
              <a:ext uri="{FF2B5EF4-FFF2-40B4-BE49-F238E27FC236}">
                <a16:creationId xmlns:a16="http://schemas.microsoft.com/office/drawing/2014/main" id="{20EE747D-FC2E-FFA5-D24E-B315C60905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7346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9172" name="Rectangle 4">
            <a:extLst>
              <a:ext uri="{FF2B5EF4-FFF2-40B4-BE49-F238E27FC236}">
                <a16:creationId xmlns:a16="http://schemas.microsoft.com/office/drawing/2014/main" id="{AFFB59B4-1313-92E2-4141-0C37EBBEC6EC}"/>
              </a:ext>
            </a:extLst>
          </p:cNvPr>
          <p:cNvSpPr>
            <a:spLocks noChangeArrowheads="1"/>
          </p:cNvSpPr>
          <p:nvPr/>
        </p:nvSpPr>
        <p:spPr bwMode="auto">
          <a:xfrm>
            <a:off x="1447800" y="3867150"/>
            <a:ext cx="3886200" cy="2057400"/>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1508" name="AutoShape 5">
            <a:extLst>
              <a:ext uri="{FF2B5EF4-FFF2-40B4-BE49-F238E27FC236}">
                <a16:creationId xmlns:a16="http://schemas.microsoft.com/office/drawing/2014/main" id="{6DCEB76F-39DA-B971-4038-897494A46967}"/>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99174" name="AutoShape 6">
            <a:extLst>
              <a:ext uri="{FF2B5EF4-FFF2-40B4-BE49-F238E27FC236}">
                <a16:creationId xmlns:a16="http://schemas.microsoft.com/office/drawing/2014/main" id="{0623DA65-BC3B-5B6E-D6D1-642A7CF08690}"/>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1510" name="Rectangle 9">
            <a:extLst>
              <a:ext uri="{FF2B5EF4-FFF2-40B4-BE49-F238E27FC236}">
                <a16:creationId xmlns:a16="http://schemas.microsoft.com/office/drawing/2014/main" id="{B7098A13-B1A8-85A1-DAFE-692B8A76A5E1}"/>
              </a:ext>
            </a:extLst>
          </p:cNvPr>
          <p:cNvSpPr>
            <a:spLocks noChangeArrowheads="1"/>
          </p:cNvSpPr>
          <p:nvPr/>
        </p:nvSpPr>
        <p:spPr bwMode="auto">
          <a:xfrm>
            <a:off x="0" y="762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Determinant Descriptors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99174"/>
                                        </p:tgtEl>
                                        <p:attrNameLst>
                                          <p:attrName>style.visibility</p:attrName>
                                        </p:attrNameLst>
                                      </p:cBhvr>
                                      <p:to>
                                        <p:strVal val="visible"/>
                                      </p:to>
                                    </p:set>
                                  </p:childTnLst>
                                </p:cTn>
                              </p:par>
                            </p:childTnLst>
                          </p:cTn>
                        </p:par>
                        <p:par>
                          <p:cTn id="7" fill="hold" nodeType="afterGroup">
                            <p:stCondLst>
                              <p:cond delay="500"/>
                            </p:stCondLst>
                            <p:childTnLst>
                              <p:par>
                                <p:cTn id="8" presetID="23" presetClass="entr" presetSubtype="16" fill="hold" grpId="0" nodeType="afterEffect">
                                  <p:stCondLst>
                                    <p:cond delay="0"/>
                                  </p:stCondLst>
                                  <p:childTnLst>
                                    <p:set>
                                      <p:cBhvr>
                                        <p:cTn id="9" dur="1" fill="hold">
                                          <p:stCondLst>
                                            <p:cond delay="0"/>
                                          </p:stCondLst>
                                        </p:cTn>
                                        <p:tgtEl>
                                          <p:spTgt spid="1799172"/>
                                        </p:tgtEl>
                                        <p:attrNameLst>
                                          <p:attrName>style.visibility</p:attrName>
                                        </p:attrNameLst>
                                      </p:cBhvr>
                                      <p:to>
                                        <p:strVal val="visible"/>
                                      </p:to>
                                    </p:set>
                                    <p:anim calcmode="lin" valueType="num">
                                      <p:cBhvr>
                                        <p:cTn id="10" dur="500" fill="hold"/>
                                        <p:tgtEl>
                                          <p:spTgt spid="1799172"/>
                                        </p:tgtEl>
                                        <p:attrNameLst>
                                          <p:attrName>ppt_w</p:attrName>
                                        </p:attrNameLst>
                                      </p:cBhvr>
                                      <p:tavLst>
                                        <p:tav tm="0">
                                          <p:val>
                                            <p:fltVal val="0"/>
                                          </p:val>
                                        </p:tav>
                                        <p:tav tm="100000">
                                          <p:val>
                                            <p:strVal val="#ppt_w"/>
                                          </p:val>
                                        </p:tav>
                                      </p:tavLst>
                                    </p:anim>
                                    <p:anim calcmode="lin" valueType="num">
                                      <p:cBhvr>
                                        <p:cTn id="11" dur="500" fill="hold"/>
                                        <p:tgtEl>
                                          <p:spTgt spid="17991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9172" grpId="0" animBg="1"/>
      <p:bldP spid="1799174"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DFDDF8E7-65F2-795D-78F3-B256B48182B0}"/>
              </a:ext>
            </a:extLst>
          </p:cNvPr>
          <p:cNvSpPr>
            <a:spLocks noChangeArrowheads="1"/>
          </p:cNvSpPr>
          <p:nvPr/>
        </p:nvSpPr>
        <p:spPr bwMode="auto">
          <a:xfrm>
            <a:off x="733425" y="1590675"/>
            <a:ext cx="7620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r>
              <a:rPr lang="en-US" altLang="en-US" sz="2800">
                <a:solidFill>
                  <a:srgbClr val="FFFF00"/>
                </a:solidFill>
              </a:rPr>
              <a:t>With the information obtained during Key Question Interrogation, the EMD selects the most appropriate Determinant Descriptor.  </a:t>
            </a:r>
          </a:p>
          <a:p>
            <a:pPr eaLnBrk="1" hangingPunct="1">
              <a:spcBef>
                <a:spcPct val="0"/>
              </a:spcBef>
              <a:spcAft>
                <a:spcPct val="50000"/>
              </a:spcAft>
              <a:buClr>
                <a:schemeClr val="tx2"/>
              </a:buClr>
              <a:buSzTx/>
              <a:buFontTx/>
              <a:buNone/>
            </a:pPr>
            <a:r>
              <a:rPr lang="en-US" altLang="en-US" sz="2800">
                <a:solidFill>
                  <a:srgbClr val="FFFF00"/>
                </a:solidFill>
              </a:rPr>
              <a:t>Determinants are divided into Determinant Levels and Determinant Descriptors.  Some protocols contain a suffix that is added to the Protocol number and the highest determinant level and descriptor that applies to the EMD’s interrogation. Together they form a dispatch code.</a:t>
            </a:r>
          </a:p>
        </p:txBody>
      </p:sp>
      <p:sp>
        <p:nvSpPr>
          <p:cNvPr id="22531" name="Rectangle 4">
            <a:extLst>
              <a:ext uri="{FF2B5EF4-FFF2-40B4-BE49-F238E27FC236}">
                <a16:creationId xmlns:a16="http://schemas.microsoft.com/office/drawing/2014/main" id="{2BFA2DC8-1E04-EABD-1BDE-662C49B31830}"/>
              </a:ext>
            </a:extLst>
          </p:cNvPr>
          <p:cNvSpPr>
            <a:spLocks noChangeArrowheads="1"/>
          </p:cNvSpPr>
          <p:nvPr/>
        </p:nvSpPr>
        <p:spPr bwMode="auto">
          <a:xfrm>
            <a:off x="676275"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Determinant Descriptors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7474A4B-CE67-67C6-DFAF-1209FB6AAF2E}"/>
              </a:ext>
            </a:extLst>
          </p:cNvPr>
          <p:cNvSpPr>
            <a:spLocks noChangeArrowheads="1"/>
          </p:cNvSpPr>
          <p:nvPr/>
        </p:nvSpPr>
        <p:spPr bwMode="auto">
          <a:xfrm>
            <a:off x="0" y="685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What is the MPDS Dispatch Code?</a:t>
            </a:r>
            <a:endParaRPr lang="en-US" altLang="en-US" sz="3600">
              <a:solidFill>
                <a:srgbClr val="FFFF00"/>
              </a:solidFill>
            </a:endParaRPr>
          </a:p>
        </p:txBody>
      </p:sp>
      <p:sp>
        <p:nvSpPr>
          <p:cNvPr id="1236995" name="Rectangle 3">
            <a:extLst>
              <a:ext uri="{FF2B5EF4-FFF2-40B4-BE49-F238E27FC236}">
                <a16:creationId xmlns:a16="http://schemas.microsoft.com/office/drawing/2014/main" id="{C058216C-D23C-BE08-7B2F-4A2E4D486EE9}"/>
              </a:ext>
            </a:extLst>
          </p:cNvPr>
          <p:cNvSpPr>
            <a:spLocks noChangeArrowheads="1"/>
          </p:cNvSpPr>
          <p:nvPr/>
        </p:nvSpPr>
        <p:spPr bwMode="auto">
          <a:xfrm>
            <a:off x="304800" y="1905000"/>
            <a:ext cx="861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buClr>
                <a:schemeClr val="tx2"/>
              </a:buClr>
              <a:buSzTx/>
              <a:buFontTx/>
              <a:buChar char="•"/>
            </a:pPr>
            <a:r>
              <a:rPr lang="en-US" altLang="en-US" sz="2800">
                <a:solidFill>
                  <a:srgbClr val="FFFF00"/>
                </a:solidFill>
              </a:rPr>
              <a:t>A  Pre-Planned Response Selection/Mode Tool</a:t>
            </a:r>
            <a:br>
              <a:rPr lang="en-US" altLang="en-US" sz="2800">
                <a:solidFill>
                  <a:srgbClr val="FFFF00"/>
                </a:solidFill>
              </a:rPr>
            </a:br>
            <a:endParaRPr lang="en-US" altLang="en-US" sz="800">
              <a:solidFill>
                <a:srgbClr val="FFFF00"/>
              </a:solidFill>
            </a:endParaRPr>
          </a:p>
          <a:p>
            <a:pPr lvl="2" eaLnBrk="1" hangingPunct="1">
              <a:buClr>
                <a:schemeClr val="tx2"/>
              </a:buClr>
              <a:buSzTx/>
              <a:buFontTx/>
              <a:buChar char="•"/>
            </a:pPr>
            <a:r>
              <a:rPr lang="en-US" altLang="en-US" sz="2800">
                <a:solidFill>
                  <a:srgbClr val="FFFF00"/>
                </a:solidFill>
              </a:rPr>
              <a:t>A Communications Tool</a:t>
            </a:r>
            <a:br>
              <a:rPr lang="en-US" altLang="en-US" sz="2800">
                <a:solidFill>
                  <a:srgbClr val="FFFF00"/>
                </a:solidFill>
              </a:rPr>
            </a:br>
            <a:endParaRPr lang="en-US" altLang="en-US" sz="800">
              <a:solidFill>
                <a:srgbClr val="FFFF00"/>
              </a:solidFill>
            </a:endParaRPr>
          </a:p>
          <a:p>
            <a:pPr lvl="2" eaLnBrk="1" hangingPunct="1">
              <a:buClr>
                <a:schemeClr val="tx2"/>
              </a:buClr>
              <a:buSzTx/>
              <a:buFontTx/>
              <a:buChar char="•"/>
            </a:pPr>
            <a:r>
              <a:rPr lang="en-US" altLang="en-US" sz="2800">
                <a:solidFill>
                  <a:srgbClr val="FFFF00"/>
                </a:solidFill>
              </a:rPr>
              <a:t>An EMD Protocol Compliance Evaluation Tool</a:t>
            </a:r>
            <a:br>
              <a:rPr lang="en-US" altLang="en-US" sz="2800">
                <a:solidFill>
                  <a:srgbClr val="FFFF00"/>
                </a:solidFill>
              </a:rPr>
            </a:br>
            <a:endParaRPr lang="en-US" altLang="en-US" sz="800">
              <a:solidFill>
                <a:srgbClr val="FFFF00"/>
              </a:solidFill>
            </a:endParaRPr>
          </a:p>
          <a:p>
            <a:pPr lvl="2" eaLnBrk="1" hangingPunct="1">
              <a:buClr>
                <a:schemeClr val="tx2"/>
              </a:buClr>
              <a:buSzTx/>
              <a:buFontTx/>
              <a:buChar char="•"/>
            </a:pPr>
            <a:r>
              <a:rPr lang="en-US" altLang="en-US" sz="2800">
                <a:solidFill>
                  <a:srgbClr val="FFFF00"/>
                </a:solidFill>
              </a:rPr>
              <a:t>An EMS Response Frequency/Urgency Quantification Tool</a:t>
            </a:r>
            <a:br>
              <a:rPr lang="en-US" altLang="en-US" sz="2800">
                <a:solidFill>
                  <a:srgbClr val="FFFF00"/>
                </a:solidFill>
              </a:rPr>
            </a:br>
            <a:endParaRPr lang="en-US" altLang="en-US" sz="800">
              <a:solidFill>
                <a:srgbClr val="FFFF00"/>
              </a:solidFill>
            </a:endParaRPr>
          </a:p>
          <a:p>
            <a:pPr lvl="2" eaLnBrk="1" hangingPunct="1">
              <a:buClr>
                <a:schemeClr val="tx2"/>
              </a:buClr>
              <a:buSzTx/>
              <a:buFontTx/>
              <a:buChar char="•"/>
            </a:pPr>
            <a:r>
              <a:rPr lang="en-US" altLang="en-US" sz="2800">
                <a:solidFill>
                  <a:srgbClr val="FFFF00"/>
                </a:solidFill>
              </a:rPr>
              <a:t>An EMS Efficiency/Effectiveness Tool</a:t>
            </a:r>
            <a:br>
              <a:rPr lang="en-US" altLang="en-US" sz="2800">
                <a:solidFill>
                  <a:srgbClr val="FFFF00"/>
                </a:solidFill>
              </a:rPr>
            </a:br>
            <a:endParaRPr lang="en-US" altLang="en-US" sz="800">
              <a:solidFill>
                <a:srgbClr val="FFFF00"/>
              </a:solidFill>
            </a:endParaRPr>
          </a:p>
          <a:p>
            <a:pPr lvl="2" eaLnBrk="1" hangingPunct="1">
              <a:buClr>
                <a:schemeClr val="tx2"/>
              </a:buClr>
              <a:buSzTx/>
              <a:buFontTx/>
              <a:buChar char="•"/>
            </a:pPr>
            <a:r>
              <a:rPr lang="en-US" altLang="en-US" sz="2800">
                <a:solidFill>
                  <a:srgbClr val="FFFF00"/>
                </a:solidFill>
              </a:rPr>
              <a:t>A Research Tool</a:t>
            </a:r>
            <a:endParaRPr lang="en-US" altLang="en-US" sz="32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1236995">
                                            <p:txEl>
                                              <p:pRg st="0" end="0"/>
                                            </p:txEl>
                                          </p:spTgt>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1000"/>
                                  </p:stCondLst>
                                  <p:childTnLst>
                                    <p:set>
                                      <p:cBhvr>
                                        <p:cTn id="9" dur="1" fill="hold">
                                          <p:stCondLst>
                                            <p:cond delay="499"/>
                                          </p:stCondLst>
                                        </p:cTn>
                                        <p:tgtEl>
                                          <p:spTgt spid="1236995">
                                            <p:txEl>
                                              <p:pRg st="1" end="1"/>
                                            </p:txEl>
                                          </p:spTgt>
                                        </p:tgtEl>
                                        <p:attrNameLst>
                                          <p:attrName>style.visibility</p:attrName>
                                        </p:attrNameLst>
                                      </p:cBhvr>
                                      <p:to>
                                        <p:strVal val="visible"/>
                                      </p:to>
                                    </p:set>
                                  </p:childTnLst>
                                </p:cTn>
                              </p:par>
                            </p:childTnLst>
                          </p:cTn>
                        </p:par>
                        <p:par>
                          <p:cTn id="10" fill="hold" nodeType="afterGroup">
                            <p:stCondLst>
                              <p:cond delay="3000"/>
                            </p:stCondLst>
                            <p:childTnLst>
                              <p:par>
                                <p:cTn id="11" presetID="1" presetClass="entr" presetSubtype="0" fill="hold" grpId="0" nodeType="afterEffect">
                                  <p:stCondLst>
                                    <p:cond delay="1000"/>
                                  </p:stCondLst>
                                  <p:childTnLst>
                                    <p:set>
                                      <p:cBhvr>
                                        <p:cTn id="12" dur="1" fill="hold">
                                          <p:stCondLst>
                                            <p:cond delay="499"/>
                                          </p:stCondLst>
                                        </p:cTn>
                                        <p:tgtEl>
                                          <p:spTgt spid="1236995">
                                            <p:txEl>
                                              <p:pRg st="2" end="2"/>
                                            </p:txEl>
                                          </p:spTgt>
                                        </p:tgtEl>
                                        <p:attrNameLst>
                                          <p:attrName>style.visibility</p:attrName>
                                        </p:attrNameLst>
                                      </p:cBhvr>
                                      <p:to>
                                        <p:strVal val="visible"/>
                                      </p:to>
                                    </p:set>
                                  </p:childTnLst>
                                </p:cTn>
                              </p:par>
                            </p:childTnLst>
                          </p:cTn>
                        </p:par>
                        <p:par>
                          <p:cTn id="13" fill="hold" nodeType="afterGroup">
                            <p:stCondLst>
                              <p:cond delay="4500"/>
                            </p:stCondLst>
                            <p:childTnLst>
                              <p:par>
                                <p:cTn id="14" presetID="1" presetClass="entr" presetSubtype="0" fill="hold" grpId="0" nodeType="afterEffect">
                                  <p:stCondLst>
                                    <p:cond delay="1000"/>
                                  </p:stCondLst>
                                  <p:childTnLst>
                                    <p:set>
                                      <p:cBhvr>
                                        <p:cTn id="15" dur="1" fill="hold">
                                          <p:stCondLst>
                                            <p:cond delay="499"/>
                                          </p:stCondLst>
                                        </p:cTn>
                                        <p:tgtEl>
                                          <p:spTgt spid="1236995">
                                            <p:txEl>
                                              <p:pRg st="3" end="3"/>
                                            </p:txEl>
                                          </p:spTgt>
                                        </p:tgtEl>
                                        <p:attrNameLst>
                                          <p:attrName>style.visibility</p:attrName>
                                        </p:attrNameLst>
                                      </p:cBhvr>
                                      <p:to>
                                        <p:strVal val="visible"/>
                                      </p:to>
                                    </p:set>
                                  </p:childTnLst>
                                </p:cTn>
                              </p:par>
                            </p:childTnLst>
                          </p:cTn>
                        </p:par>
                        <p:par>
                          <p:cTn id="16" fill="hold" nodeType="afterGroup">
                            <p:stCondLst>
                              <p:cond delay="6000"/>
                            </p:stCondLst>
                            <p:childTnLst>
                              <p:par>
                                <p:cTn id="17" presetID="1" presetClass="entr" presetSubtype="0" fill="hold" grpId="0" nodeType="afterEffect">
                                  <p:stCondLst>
                                    <p:cond delay="1000"/>
                                  </p:stCondLst>
                                  <p:childTnLst>
                                    <p:set>
                                      <p:cBhvr>
                                        <p:cTn id="18" dur="1" fill="hold">
                                          <p:stCondLst>
                                            <p:cond delay="499"/>
                                          </p:stCondLst>
                                        </p:cTn>
                                        <p:tgtEl>
                                          <p:spTgt spid="1236995">
                                            <p:txEl>
                                              <p:pRg st="4" end="4"/>
                                            </p:txEl>
                                          </p:spTgt>
                                        </p:tgtEl>
                                        <p:attrNameLst>
                                          <p:attrName>style.visibility</p:attrName>
                                        </p:attrNameLst>
                                      </p:cBhvr>
                                      <p:to>
                                        <p:strVal val="visible"/>
                                      </p:to>
                                    </p:set>
                                  </p:childTnLst>
                                </p:cTn>
                              </p:par>
                            </p:childTnLst>
                          </p:cTn>
                        </p:par>
                        <p:par>
                          <p:cTn id="19" fill="hold" nodeType="afterGroup">
                            <p:stCondLst>
                              <p:cond delay="7500"/>
                            </p:stCondLst>
                            <p:childTnLst>
                              <p:par>
                                <p:cTn id="20" presetID="1" presetClass="entr" presetSubtype="0" fill="hold" grpId="0" nodeType="afterEffect">
                                  <p:stCondLst>
                                    <p:cond delay="1000"/>
                                  </p:stCondLst>
                                  <p:childTnLst>
                                    <p:set>
                                      <p:cBhvr>
                                        <p:cTn id="21" dur="1" fill="hold">
                                          <p:stCondLst>
                                            <p:cond delay="499"/>
                                          </p:stCondLst>
                                        </p:cTn>
                                        <p:tgtEl>
                                          <p:spTgt spid="1236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bldLvl="3" autoUpdateAnimBg="0" advAuto="1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5D0B70B-EC19-5422-46E6-CDE84AC62DE2}"/>
              </a:ext>
            </a:extLst>
          </p:cNvPr>
          <p:cNvSpPr>
            <a:spLocks noChangeArrowheads="1"/>
          </p:cNvSpPr>
          <p:nvPr/>
        </p:nvSpPr>
        <p:spPr bwMode="auto">
          <a:xfrm>
            <a:off x="0" y="228600"/>
            <a:ext cx="906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How does the EMD determine the “dispatch code.”</a:t>
            </a:r>
            <a:endParaRPr lang="en-US" altLang="en-US" sz="3600">
              <a:solidFill>
                <a:srgbClr val="FFFF00"/>
              </a:solidFill>
            </a:endParaRPr>
          </a:p>
        </p:txBody>
      </p:sp>
      <p:sp>
        <p:nvSpPr>
          <p:cNvPr id="23555" name="Rectangle 3">
            <a:extLst>
              <a:ext uri="{FF2B5EF4-FFF2-40B4-BE49-F238E27FC236}">
                <a16:creationId xmlns:a16="http://schemas.microsoft.com/office/drawing/2014/main" id="{4FDFE635-AC17-BBD3-204D-2C3025A73B5A}"/>
              </a:ext>
            </a:extLst>
          </p:cNvPr>
          <p:cNvSpPr>
            <a:spLocks noChangeArrowheads="1"/>
          </p:cNvSpPr>
          <p:nvPr/>
        </p:nvSpPr>
        <p:spPr bwMode="auto">
          <a:xfrm>
            <a:off x="533400" y="1752600"/>
            <a:ext cx="8610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a:solidFill>
                  <a:srgbClr val="FFFF00"/>
                </a:solidFill>
              </a:rPr>
              <a:t>The “dispatch code” is a combination of the Protocol’s number and the highest determinant level and descriptor that applies. Some protocols have a suffix that is appended to the end of the code to further define the nature of the response.</a:t>
            </a:r>
            <a:endParaRPr lang="en-US" altLang="en-US" sz="3600">
              <a:solidFill>
                <a:srgbClr val="FFFF00"/>
              </a:solidFill>
            </a:endParaRPr>
          </a:p>
        </p:txBody>
      </p:sp>
      <p:sp>
        <p:nvSpPr>
          <p:cNvPr id="1908742" name="Rectangle 6">
            <a:extLst>
              <a:ext uri="{FF2B5EF4-FFF2-40B4-BE49-F238E27FC236}">
                <a16:creationId xmlns:a16="http://schemas.microsoft.com/office/drawing/2014/main" id="{EEAFCC6C-7FF2-610B-4B4D-E5DB4481E4FA}"/>
              </a:ext>
            </a:extLst>
          </p:cNvPr>
          <p:cNvSpPr>
            <a:spLocks noChangeArrowheads="1"/>
          </p:cNvSpPr>
          <p:nvPr/>
        </p:nvSpPr>
        <p:spPr bwMode="auto">
          <a:xfrm>
            <a:off x="7010400" y="5257800"/>
            <a:ext cx="83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endParaRPr lang="en-US" altLang="en-US" sz="2800">
              <a:solidFill>
                <a:srgbClr val="FFFF00"/>
              </a:solidFill>
            </a:endParaRPr>
          </a:p>
        </p:txBody>
      </p:sp>
      <p:sp>
        <p:nvSpPr>
          <p:cNvPr id="1908743" name="Rectangle 7">
            <a:extLst>
              <a:ext uri="{FF2B5EF4-FFF2-40B4-BE49-F238E27FC236}">
                <a16:creationId xmlns:a16="http://schemas.microsoft.com/office/drawing/2014/main" id="{DB22B925-AAF4-95D2-F6E8-73765986724F}"/>
              </a:ext>
            </a:extLst>
          </p:cNvPr>
          <p:cNvSpPr>
            <a:spLocks noChangeArrowheads="1"/>
          </p:cNvSpPr>
          <p:nvPr/>
        </p:nvSpPr>
        <p:spPr bwMode="auto">
          <a:xfrm>
            <a:off x="6705600" y="5181600"/>
            <a:ext cx="53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endParaRPr lang="en-US" altLang="en-US" sz="28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908743"/>
                                        </p:tgtEl>
                                        <p:attrNameLst>
                                          <p:attrName>style.visibility</p:attrName>
                                        </p:attrNameLst>
                                      </p:cBhvr>
                                      <p:to>
                                        <p:strVal val="visible"/>
                                      </p:to>
                                    </p:set>
                                    <p:anim calcmode="lin" valueType="num">
                                      <p:cBhvr>
                                        <p:cTn id="7" dur="500" fill="hold"/>
                                        <p:tgtEl>
                                          <p:spTgt spid="1908743"/>
                                        </p:tgtEl>
                                        <p:attrNameLst>
                                          <p:attrName>ppt_w</p:attrName>
                                        </p:attrNameLst>
                                      </p:cBhvr>
                                      <p:tavLst>
                                        <p:tav tm="0">
                                          <p:val>
                                            <p:fltVal val="0"/>
                                          </p:val>
                                        </p:tav>
                                        <p:tav tm="100000">
                                          <p:val>
                                            <p:strVal val="#ppt_w"/>
                                          </p:val>
                                        </p:tav>
                                      </p:tavLst>
                                    </p:anim>
                                    <p:anim calcmode="lin" valueType="num">
                                      <p:cBhvr>
                                        <p:cTn id="8" dur="500" fill="hold"/>
                                        <p:tgtEl>
                                          <p:spTgt spid="1908743"/>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nodePh="1">
                                  <p:stCondLst>
                                    <p:cond delay="0"/>
                                  </p:stCondLst>
                                  <p:endCondLst>
                                    <p:cond evt="begin" delay="0">
                                      <p:tn val="10"/>
                                    </p:cond>
                                  </p:endCondLst>
                                  <p:childTnLst>
                                    <p:set>
                                      <p:cBhvr>
                                        <p:cTn id="11" dur="1" fill="hold">
                                          <p:stCondLst>
                                            <p:cond delay="0"/>
                                          </p:stCondLst>
                                        </p:cTn>
                                        <p:tgtEl>
                                          <p:spTgt spid="1908742"/>
                                        </p:tgtEl>
                                        <p:attrNameLst>
                                          <p:attrName>style.visibility</p:attrName>
                                        </p:attrNameLst>
                                      </p:cBhvr>
                                      <p:to>
                                        <p:strVal val="visible"/>
                                      </p:to>
                                    </p:set>
                                    <p:anim calcmode="lin" valueType="num">
                                      <p:cBhvr>
                                        <p:cTn id="12" dur="500" fill="hold"/>
                                        <p:tgtEl>
                                          <p:spTgt spid="1908742"/>
                                        </p:tgtEl>
                                        <p:attrNameLst>
                                          <p:attrName>ppt_w</p:attrName>
                                        </p:attrNameLst>
                                      </p:cBhvr>
                                      <p:tavLst>
                                        <p:tav tm="0">
                                          <p:val>
                                            <p:fltVal val="0"/>
                                          </p:val>
                                        </p:tav>
                                        <p:tav tm="100000">
                                          <p:val>
                                            <p:strVal val="#ppt_w"/>
                                          </p:val>
                                        </p:tav>
                                      </p:tavLst>
                                    </p:anim>
                                    <p:anim calcmode="lin" valueType="num">
                                      <p:cBhvr>
                                        <p:cTn id="13" dur="500" fill="hold"/>
                                        <p:tgtEl>
                                          <p:spTgt spid="19087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8742" grpId="0" autoUpdateAnimBg="0"/>
      <p:bldP spid="190874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NAE - CC v12 070201_18">
            <a:extLst>
              <a:ext uri="{FF2B5EF4-FFF2-40B4-BE49-F238E27FC236}">
                <a16:creationId xmlns:a16="http://schemas.microsoft.com/office/drawing/2014/main" id="{DB2281D0-F95B-CA5C-E027-F12F2D88A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39200" cy="632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84" name="Picture 36">
            <a:extLst>
              <a:ext uri="{FF2B5EF4-FFF2-40B4-BE49-F238E27FC236}">
                <a16:creationId xmlns:a16="http://schemas.microsoft.com/office/drawing/2014/main" id="{6BE0F490-2573-13DB-477B-6AF5461E1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50" y="2909888"/>
            <a:ext cx="368458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7683" name="Picture 35">
            <a:extLst>
              <a:ext uri="{FF2B5EF4-FFF2-40B4-BE49-F238E27FC236}">
                <a16:creationId xmlns:a16="http://schemas.microsoft.com/office/drawing/2014/main" id="{E3C86C5C-8E34-FFC9-3B20-351A134AE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447800"/>
            <a:ext cx="3117850"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14691" name="Rectangle 3">
            <a:extLst>
              <a:ext uri="{FF2B5EF4-FFF2-40B4-BE49-F238E27FC236}">
                <a16:creationId xmlns:a16="http://schemas.microsoft.com/office/drawing/2014/main" id="{31FEC3F1-4931-7835-65AB-786BEED13AD9}"/>
              </a:ext>
            </a:extLst>
          </p:cNvPr>
          <p:cNvSpPr>
            <a:spLocks noGrp="1" noChangeArrowheads="1"/>
          </p:cNvSpPr>
          <p:nvPr>
            <p:ph type="title" idx="4294967295"/>
          </p:nvPr>
        </p:nvSpPr>
        <p:spPr>
          <a:xfrm>
            <a:off x="0" y="152400"/>
            <a:ext cx="9144000" cy="1143000"/>
          </a:xfrm>
        </p:spPr>
        <p:txBody>
          <a:bodyPr lIns="90488" tIns="44450" rIns="90488" bIns="44450"/>
          <a:lstStyle/>
          <a:p>
            <a:pPr eaLnBrk="1" hangingPunct="1">
              <a:defRPr/>
            </a:pPr>
            <a:r>
              <a:rPr lang="en-US" altLang="en-US">
                <a:solidFill>
                  <a:srgbClr val="FFFF00"/>
                </a:solidFill>
              </a:rPr>
              <a:t>Determinant Coding Exercise </a:t>
            </a:r>
          </a:p>
        </p:txBody>
      </p:sp>
      <p:sp>
        <p:nvSpPr>
          <p:cNvPr id="1803268" name="Rectangle 4">
            <a:extLst>
              <a:ext uri="{FF2B5EF4-FFF2-40B4-BE49-F238E27FC236}">
                <a16:creationId xmlns:a16="http://schemas.microsoft.com/office/drawing/2014/main" id="{01B538E4-155A-3726-E818-AE9C8E6A4F0F}"/>
              </a:ext>
            </a:extLst>
          </p:cNvPr>
          <p:cNvSpPr>
            <a:spLocks noChangeArrowheads="1"/>
          </p:cNvSpPr>
          <p:nvPr/>
        </p:nvSpPr>
        <p:spPr bwMode="auto">
          <a:xfrm>
            <a:off x="238125" y="22860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2400">
                <a:solidFill>
                  <a:srgbClr val="FFFF00"/>
                </a:solidFill>
              </a:rPr>
              <a:t>Chief Complaint Protocol number </a:t>
            </a:r>
          </a:p>
        </p:txBody>
      </p:sp>
      <p:sp>
        <p:nvSpPr>
          <p:cNvPr id="25606" name="Rectangle 5">
            <a:extLst>
              <a:ext uri="{FF2B5EF4-FFF2-40B4-BE49-F238E27FC236}">
                <a16:creationId xmlns:a16="http://schemas.microsoft.com/office/drawing/2014/main" id="{18F1DC3D-56A3-DA12-E443-F84743A2711A}"/>
              </a:ext>
            </a:extLst>
          </p:cNvPr>
          <p:cNvSpPr>
            <a:spLocks noChangeArrowheads="1"/>
          </p:cNvSpPr>
          <p:nvPr/>
        </p:nvSpPr>
        <p:spPr bwMode="auto">
          <a:xfrm>
            <a:off x="161925" y="1600200"/>
            <a:ext cx="830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r>
              <a:rPr lang="en-US" altLang="en-US" sz="2800">
                <a:solidFill>
                  <a:srgbClr val="FFFF00"/>
                </a:solidFill>
              </a:rPr>
              <a:t>Formula:</a:t>
            </a:r>
          </a:p>
        </p:txBody>
      </p:sp>
      <p:sp>
        <p:nvSpPr>
          <p:cNvPr id="1803270" name="Rectangle 6">
            <a:extLst>
              <a:ext uri="{FF2B5EF4-FFF2-40B4-BE49-F238E27FC236}">
                <a16:creationId xmlns:a16="http://schemas.microsoft.com/office/drawing/2014/main" id="{4901C1E7-4D00-E752-841A-257036B135B8}"/>
              </a:ext>
            </a:extLst>
          </p:cNvPr>
          <p:cNvSpPr>
            <a:spLocks noChangeArrowheads="1"/>
          </p:cNvSpPr>
          <p:nvPr/>
        </p:nvSpPr>
        <p:spPr bwMode="auto">
          <a:xfrm>
            <a:off x="762000" y="5029200"/>
            <a:ext cx="1143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tabLst>
                <a:tab pos="4914900" algn="l"/>
              </a:tabLst>
              <a:defRPr sz="3200">
                <a:solidFill>
                  <a:schemeClr val="tx1"/>
                </a:solidFill>
                <a:latin typeface="Arial" panose="020B0604020202020204" pitchFamily="34" charset="0"/>
              </a:defRPr>
            </a:lvl1pPr>
            <a:lvl2pPr marL="742950" indent="-285750" eaLnBrk="0" hangingPunct="0">
              <a:spcBef>
                <a:spcPct val="20000"/>
              </a:spcBef>
              <a:buChar char="–"/>
              <a:tabLst>
                <a:tab pos="491490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tabLst>
                <a:tab pos="4914900" algn="l"/>
              </a:tabLst>
              <a:defRPr sz="2400">
                <a:solidFill>
                  <a:schemeClr val="tx1"/>
                </a:solidFill>
                <a:latin typeface="Arial" panose="020B0604020202020204" pitchFamily="34" charset="0"/>
              </a:defRPr>
            </a:lvl3pPr>
            <a:lvl4pPr marL="1600200" indent="-228600" eaLnBrk="0" hangingPunct="0">
              <a:spcBef>
                <a:spcPct val="20000"/>
              </a:spcBef>
              <a:buChar char="–"/>
              <a:tabLst>
                <a:tab pos="491490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6000">
                <a:solidFill>
                  <a:srgbClr val="FFFF00"/>
                </a:solidFill>
              </a:rPr>
              <a:t>27</a:t>
            </a:r>
          </a:p>
        </p:txBody>
      </p:sp>
      <p:sp>
        <p:nvSpPr>
          <p:cNvPr id="1803271" name="Rectangle 7">
            <a:extLst>
              <a:ext uri="{FF2B5EF4-FFF2-40B4-BE49-F238E27FC236}">
                <a16:creationId xmlns:a16="http://schemas.microsoft.com/office/drawing/2014/main" id="{2A9A4672-CBAD-F1D3-8428-5CD78E8F7ECC}"/>
              </a:ext>
            </a:extLst>
          </p:cNvPr>
          <p:cNvSpPr>
            <a:spLocks noChangeArrowheads="1"/>
          </p:cNvSpPr>
          <p:nvPr/>
        </p:nvSpPr>
        <p:spPr bwMode="auto">
          <a:xfrm>
            <a:off x="1676400" y="5029200"/>
            <a:ext cx="1371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tabLst>
                <a:tab pos="4914900" algn="l"/>
              </a:tabLst>
              <a:defRPr sz="3200">
                <a:solidFill>
                  <a:schemeClr val="tx1"/>
                </a:solidFill>
                <a:latin typeface="Arial" panose="020B0604020202020204" pitchFamily="34" charset="0"/>
              </a:defRPr>
            </a:lvl1pPr>
            <a:lvl2pPr marL="742950" indent="-285750" eaLnBrk="0" hangingPunct="0">
              <a:spcBef>
                <a:spcPct val="20000"/>
              </a:spcBef>
              <a:buChar char="–"/>
              <a:tabLst>
                <a:tab pos="491490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tabLst>
                <a:tab pos="4914900" algn="l"/>
              </a:tabLst>
              <a:defRPr sz="2400">
                <a:solidFill>
                  <a:schemeClr val="tx1"/>
                </a:solidFill>
                <a:latin typeface="Arial" panose="020B0604020202020204" pitchFamily="34" charset="0"/>
              </a:defRPr>
            </a:lvl3pPr>
            <a:lvl4pPr marL="1600200" indent="-228600" eaLnBrk="0" hangingPunct="0">
              <a:spcBef>
                <a:spcPct val="20000"/>
              </a:spcBef>
              <a:buChar char="–"/>
              <a:tabLst>
                <a:tab pos="491490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6000">
                <a:solidFill>
                  <a:srgbClr val="FFFF00"/>
                </a:solidFill>
              </a:rPr>
              <a:t>- D</a:t>
            </a:r>
          </a:p>
        </p:txBody>
      </p:sp>
      <p:sp>
        <p:nvSpPr>
          <p:cNvPr id="1803272" name="Rectangle 8">
            <a:extLst>
              <a:ext uri="{FF2B5EF4-FFF2-40B4-BE49-F238E27FC236}">
                <a16:creationId xmlns:a16="http://schemas.microsoft.com/office/drawing/2014/main" id="{091EBA61-66C9-4A34-8311-A6960E2FA1AB}"/>
              </a:ext>
            </a:extLst>
          </p:cNvPr>
          <p:cNvSpPr>
            <a:spLocks noChangeArrowheads="1"/>
          </p:cNvSpPr>
          <p:nvPr/>
        </p:nvSpPr>
        <p:spPr bwMode="auto">
          <a:xfrm>
            <a:off x="2819400" y="5029200"/>
            <a:ext cx="1371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tabLst>
                <a:tab pos="4914900" algn="l"/>
              </a:tabLst>
              <a:defRPr sz="3200">
                <a:solidFill>
                  <a:schemeClr val="tx1"/>
                </a:solidFill>
                <a:latin typeface="Arial" panose="020B0604020202020204" pitchFamily="34" charset="0"/>
              </a:defRPr>
            </a:lvl1pPr>
            <a:lvl2pPr marL="742950" indent="-285750" eaLnBrk="0" hangingPunct="0">
              <a:spcBef>
                <a:spcPct val="20000"/>
              </a:spcBef>
              <a:buChar char="–"/>
              <a:tabLst>
                <a:tab pos="491490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tabLst>
                <a:tab pos="4914900" algn="l"/>
              </a:tabLst>
              <a:defRPr sz="2400">
                <a:solidFill>
                  <a:schemeClr val="tx1"/>
                </a:solidFill>
                <a:latin typeface="Arial" panose="020B0604020202020204" pitchFamily="34" charset="0"/>
              </a:defRPr>
            </a:lvl3pPr>
            <a:lvl4pPr marL="1600200" indent="-228600" eaLnBrk="0" hangingPunct="0">
              <a:spcBef>
                <a:spcPct val="20000"/>
              </a:spcBef>
              <a:buChar char="–"/>
              <a:tabLst>
                <a:tab pos="491490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6000">
                <a:solidFill>
                  <a:srgbClr val="FFFF00"/>
                </a:solidFill>
              </a:rPr>
              <a:t>- 4</a:t>
            </a:r>
          </a:p>
        </p:txBody>
      </p:sp>
      <p:sp>
        <p:nvSpPr>
          <p:cNvPr id="1803273" name="Rectangle 9">
            <a:extLst>
              <a:ext uri="{FF2B5EF4-FFF2-40B4-BE49-F238E27FC236}">
                <a16:creationId xmlns:a16="http://schemas.microsoft.com/office/drawing/2014/main" id="{9518AF99-DDC0-9757-5360-2C88396C030E}"/>
              </a:ext>
            </a:extLst>
          </p:cNvPr>
          <p:cNvSpPr>
            <a:spLocks noChangeArrowheads="1"/>
          </p:cNvSpPr>
          <p:nvPr/>
        </p:nvSpPr>
        <p:spPr bwMode="auto">
          <a:xfrm>
            <a:off x="3868738" y="5029200"/>
            <a:ext cx="129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tabLst>
                <a:tab pos="4914900" algn="l"/>
              </a:tabLst>
              <a:defRPr sz="3200">
                <a:solidFill>
                  <a:schemeClr val="tx1"/>
                </a:solidFill>
                <a:latin typeface="Arial" panose="020B0604020202020204" pitchFamily="34" charset="0"/>
              </a:defRPr>
            </a:lvl1pPr>
            <a:lvl2pPr marL="742950" indent="-285750" eaLnBrk="0" hangingPunct="0">
              <a:spcBef>
                <a:spcPct val="20000"/>
              </a:spcBef>
              <a:buChar char="–"/>
              <a:tabLst>
                <a:tab pos="491490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tabLst>
                <a:tab pos="4914900" algn="l"/>
              </a:tabLst>
              <a:defRPr sz="2400">
                <a:solidFill>
                  <a:schemeClr val="tx1"/>
                </a:solidFill>
                <a:latin typeface="Arial" panose="020B0604020202020204" pitchFamily="34" charset="0"/>
              </a:defRPr>
            </a:lvl3pPr>
            <a:lvl4pPr marL="1600200" indent="-228600" eaLnBrk="0" hangingPunct="0">
              <a:spcBef>
                <a:spcPct val="20000"/>
              </a:spcBef>
              <a:buChar char="–"/>
              <a:tabLst>
                <a:tab pos="491490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tabLst>
                <a:tab pos="4914900" algn="l"/>
              </a:tabLst>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6000">
                <a:solidFill>
                  <a:srgbClr val="FFFF00"/>
                </a:solidFill>
              </a:rPr>
              <a:t>- S</a:t>
            </a:r>
          </a:p>
        </p:txBody>
      </p:sp>
      <p:sp>
        <p:nvSpPr>
          <p:cNvPr id="1803275" name="Rectangle 11">
            <a:extLst>
              <a:ext uri="{FF2B5EF4-FFF2-40B4-BE49-F238E27FC236}">
                <a16:creationId xmlns:a16="http://schemas.microsoft.com/office/drawing/2014/main" id="{5C79062F-9761-26FD-445E-036AA5B69747}"/>
              </a:ext>
            </a:extLst>
          </p:cNvPr>
          <p:cNvSpPr>
            <a:spLocks noChangeArrowheads="1"/>
          </p:cNvSpPr>
          <p:nvPr/>
        </p:nvSpPr>
        <p:spPr bwMode="auto">
          <a:xfrm>
            <a:off x="5405438" y="1447800"/>
            <a:ext cx="533400" cy="2476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76" name="Rectangle 12">
            <a:extLst>
              <a:ext uri="{FF2B5EF4-FFF2-40B4-BE49-F238E27FC236}">
                <a16:creationId xmlns:a16="http://schemas.microsoft.com/office/drawing/2014/main" id="{497B9A21-9C91-1200-EAE6-F557309BC291}"/>
              </a:ext>
            </a:extLst>
          </p:cNvPr>
          <p:cNvSpPr>
            <a:spLocks noChangeArrowheads="1"/>
          </p:cNvSpPr>
          <p:nvPr/>
        </p:nvSpPr>
        <p:spPr bwMode="auto">
          <a:xfrm>
            <a:off x="8137525" y="2895600"/>
            <a:ext cx="914400" cy="152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77" name="Rectangle 13">
            <a:extLst>
              <a:ext uri="{FF2B5EF4-FFF2-40B4-BE49-F238E27FC236}">
                <a16:creationId xmlns:a16="http://schemas.microsoft.com/office/drawing/2014/main" id="{103EF736-4732-9530-DBCC-200920203490}"/>
              </a:ext>
            </a:extLst>
          </p:cNvPr>
          <p:cNvSpPr>
            <a:spLocks noChangeArrowheads="1"/>
          </p:cNvSpPr>
          <p:nvPr/>
        </p:nvSpPr>
        <p:spPr bwMode="auto">
          <a:xfrm>
            <a:off x="5562600" y="3048000"/>
            <a:ext cx="292100" cy="2286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78" name="Rectangle 14">
            <a:extLst>
              <a:ext uri="{FF2B5EF4-FFF2-40B4-BE49-F238E27FC236}">
                <a16:creationId xmlns:a16="http://schemas.microsoft.com/office/drawing/2014/main" id="{E5B1ACD0-2936-9A97-9C05-67293A075B39}"/>
              </a:ext>
            </a:extLst>
          </p:cNvPr>
          <p:cNvSpPr>
            <a:spLocks noChangeArrowheads="1"/>
          </p:cNvSpPr>
          <p:nvPr/>
        </p:nvSpPr>
        <p:spPr bwMode="auto">
          <a:xfrm>
            <a:off x="5902325" y="3048000"/>
            <a:ext cx="152400" cy="2286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79" name="Rectangle 15">
            <a:extLst>
              <a:ext uri="{FF2B5EF4-FFF2-40B4-BE49-F238E27FC236}">
                <a16:creationId xmlns:a16="http://schemas.microsoft.com/office/drawing/2014/main" id="{78413CC6-809F-28F7-C4CE-5CA6D9096F3F}"/>
              </a:ext>
            </a:extLst>
          </p:cNvPr>
          <p:cNvSpPr>
            <a:spLocks noChangeArrowheads="1"/>
          </p:cNvSpPr>
          <p:nvPr/>
        </p:nvSpPr>
        <p:spPr bwMode="auto">
          <a:xfrm>
            <a:off x="8297863" y="2909888"/>
            <a:ext cx="228600" cy="1524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80" name="Rectangle 16">
            <a:extLst>
              <a:ext uri="{FF2B5EF4-FFF2-40B4-BE49-F238E27FC236}">
                <a16:creationId xmlns:a16="http://schemas.microsoft.com/office/drawing/2014/main" id="{A0D6EF2F-F27A-77E2-4E27-6091F012D0CF}"/>
              </a:ext>
            </a:extLst>
          </p:cNvPr>
          <p:cNvSpPr>
            <a:spLocks noChangeArrowheads="1"/>
          </p:cNvSpPr>
          <p:nvPr/>
        </p:nvSpPr>
        <p:spPr bwMode="auto">
          <a:xfrm>
            <a:off x="5562600" y="3076575"/>
            <a:ext cx="2794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81" name="Rectangle 17">
            <a:extLst>
              <a:ext uri="{FF2B5EF4-FFF2-40B4-BE49-F238E27FC236}">
                <a16:creationId xmlns:a16="http://schemas.microsoft.com/office/drawing/2014/main" id="{6441AD4D-C7D8-2614-EBF9-2D36300146D8}"/>
              </a:ext>
            </a:extLst>
          </p:cNvPr>
          <p:cNvSpPr>
            <a:spLocks noChangeArrowheads="1"/>
          </p:cNvSpPr>
          <p:nvPr/>
        </p:nvSpPr>
        <p:spPr bwMode="auto">
          <a:xfrm>
            <a:off x="5910263" y="3536950"/>
            <a:ext cx="147637" cy="2016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5618" name="AutoShape 18">
            <a:extLst>
              <a:ext uri="{FF2B5EF4-FFF2-40B4-BE49-F238E27FC236}">
                <a16:creationId xmlns:a16="http://schemas.microsoft.com/office/drawing/2014/main" id="{716B7DEF-A439-C27F-25DE-0723EAE2C300}"/>
              </a:ext>
            </a:extLst>
          </p:cNvPr>
          <p:cNvSpPr>
            <a:spLocks noChangeArrowheads="1"/>
          </p:cNvSpPr>
          <p:nvPr/>
        </p:nvSpPr>
        <p:spPr bwMode="auto">
          <a:xfrm>
            <a:off x="1524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83" name="AutoShape 19">
            <a:extLst>
              <a:ext uri="{FF2B5EF4-FFF2-40B4-BE49-F238E27FC236}">
                <a16:creationId xmlns:a16="http://schemas.microsoft.com/office/drawing/2014/main" id="{B28DE7E2-CEE5-114F-9822-34D8F8640FD4}"/>
              </a:ext>
            </a:extLst>
          </p:cNvPr>
          <p:cNvSpPr>
            <a:spLocks noChangeArrowheads="1"/>
          </p:cNvSpPr>
          <p:nvPr/>
        </p:nvSpPr>
        <p:spPr bwMode="auto">
          <a:xfrm>
            <a:off x="1524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5620" name="AutoShape 20">
            <a:extLst>
              <a:ext uri="{FF2B5EF4-FFF2-40B4-BE49-F238E27FC236}">
                <a16:creationId xmlns:a16="http://schemas.microsoft.com/office/drawing/2014/main" id="{C23CDB00-BA57-5867-EE94-631B43B41E32}"/>
              </a:ext>
            </a:extLst>
          </p:cNvPr>
          <p:cNvSpPr>
            <a:spLocks noChangeArrowheads="1"/>
          </p:cNvSpPr>
          <p:nvPr/>
        </p:nvSpPr>
        <p:spPr bwMode="auto">
          <a:xfrm>
            <a:off x="3810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85" name="AutoShape 21">
            <a:extLst>
              <a:ext uri="{FF2B5EF4-FFF2-40B4-BE49-F238E27FC236}">
                <a16:creationId xmlns:a16="http://schemas.microsoft.com/office/drawing/2014/main" id="{DE222755-8A92-0E02-C6C5-CADD3989D956}"/>
              </a:ext>
            </a:extLst>
          </p:cNvPr>
          <p:cNvSpPr>
            <a:spLocks noChangeArrowheads="1"/>
          </p:cNvSpPr>
          <p:nvPr/>
        </p:nvSpPr>
        <p:spPr bwMode="auto">
          <a:xfrm>
            <a:off x="3810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5622" name="AutoShape 22">
            <a:extLst>
              <a:ext uri="{FF2B5EF4-FFF2-40B4-BE49-F238E27FC236}">
                <a16:creationId xmlns:a16="http://schemas.microsoft.com/office/drawing/2014/main" id="{688B6FC3-CB45-91F9-006A-6BBC9447228D}"/>
              </a:ext>
            </a:extLst>
          </p:cNvPr>
          <p:cNvSpPr>
            <a:spLocks noChangeArrowheads="1"/>
          </p:cNvSpPr>
          <p:nvPr/>
        </p:nvSpPr>
        <p:spPr bwMode="auto">
          <a:xfrm>
            <a:off x="6096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87" name="AutoShape 23">
            <a:extLst>
              <a:ext uri="{FF2B5EF4-FFF2-40B4-BE49-F238E27FC236}">
                <a16:creationId xmlns:a16="http://schemas.microsoft.com/office/drawing/2014/main" id="{0CE3C144-BF47-2A53-61F9-9109A4FA0FC2}"/>
              </a:ext>
            </a:extLst>
          </p:cNvPr>
          <p:cNvSpPr>
            <a:spLocks noChangeArrowheads="1"/>
          </p:cNvSpPr>
          <p:nvPr/>
        </p:nvSpPr>
        <p:spPr bwMode="auto">
          <a:xfrm>
            <a:off x="6096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5624" name="AutoShape 24">
            <a:extLst>
              <a:ext uri="{FF2B5EF4-FFF2-40B4-BE49-F238E27FC236}">
                <a16:creationId xmlns:a16="http://schemas.microsoft.com/office/drawing/2014/main" id="{C2B8DE16-638D-2993-8CE5-2543CF1E8190}"/>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89" name="AutoShape 25">
            <a:extLst>
              <a:ext uri="{FF2B5EF4-FFF2-40B4-BE49-F238E27FC236}">
                <a16:creationId xmlns:a16="http://schemas.microsoft.com/office/drawing/2014/main" id="{15A955E8-0438-6060-658F-5F7013F82F53}"/>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5626" name="AutoShape 26">
            <a:extLst>
              <a:ext uri="{FF2B5EF4-FFF2-40B4-BE49-F238E27FC236}">
                <a16:creationId xmlns:a16="http://schemas.microsoft.com/office/drawing/2014/main" id="{D5F26710-41C9-3BFE-2D2F-1385181DE173}"/>
              </a:ext>
            </a:extLst>
          </p:cNvPr>
          <p:cNvSpPr>
            <a:spLocks noChangeArrowheads="1"/>
          </p:cNvSpPr>
          <p:nvPr/>
        </p:nvSpPr>
        <p:spPr bwMode="auto">
          <a:xfrm>
            <a:off x="10668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91" name="AutoShape 27">
            <a:extLst>
              <a:ext uri="{FF2B5EF4-FFF2-40B4-BE49-F238E27FC236}">
                <a16:creationId xmlns:a16="http://schemas.microsoft.com/office/drawing/2014/main" id="{3C5E6C2F-5518-41A4-E525-F4A45C68CAF5}"/>
              </a:ext>
            </a:extLst>
          </p:cNvPr>
          <p:cNvSpPr>
            <a:spLocks noChangeArrowheads="1"/>
          </p:cNvSpPr>
          <p:nvPr/>
        </p:nvSpPr>
        <p:spPr bwMode="auto">
          <a:xfrm>
            <a:off x="10668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5628" name="AutoShape 28">
            <a:extLst>
              <a:ext uri="{FF2B5EF4-FFF2-40B4-BE49-F238E27FC236}">
                <a16:creationId xmlns:a16="http://schemas.microsoft.com/office/drawing/2014/main" id="{FD8A0390-E460-0BFD-F2CE-A2DC6DE9A689}"/>
              </a:ext>
            </a:extLst>
          </p:cNvPr>
          <p:cNvSpPr>
            <a:spLocks noChangeArrowheads="1"/>
          </p:cNvSpPr>
          <p:nvPr/>
        </p:nvSpPr>
        <p:spPr bwMode="auto">
          <a:xfrm>
            <a:off x="12954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93" name="AutoShape 29">
            <a:extLst>
              <a:ext uri="{FF2B5EF4-FFF2-40B4-BE49-F238E27FC236}">
                <a16:creationId xmlns:a16="http://schemas.microsoft.com/office/drawing/2014/main" id="{FBD0C268-1584-B900-9E60-FB0914F79F14}"/>
              </a:ext>
            </a:extLst>
          </p:cNvPr>
          <p:cNvSpPr>
            <a:spLocks noChangeArrowheads="1"/>
          </p:cNvSpPr>
          <p:nvPr/>
        </p:nvSpPr>
        <p:spPr bwMode="auto">
          <a:xfrm>
            <a:off x="12954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3294" name="Rectangle 30">
            <a:extLst>
              <a:ext uri="{FF2B5EF4-FFF2-40B4-BE49-F238E27FC236}">
                <a16:creationId xmlns:a16="http://schemas.microsoft.com/office/drawing/2014/main" id="{C1789B66-A2FE-0608-CC83-C41F09F4C2E4}"/>
              </a:ext>
            </a:extLst>
          </p:cNvPr>
          <p:cNvSpPr>
            <a:spLocks noChangeArrowheads="1"/>
          </p:cNvSpPr>
          <p:nvPr/>
        </p:nvSpPr>
        <p:spPr bwMode="auto">
          <a:xfrm>
            <a:off x="238125" y="27432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2400">
                <a:solidFill>
                  <a:srgbClr val="FFFF00"/>
                </a:solidFill>
              </a:rPr>
              <a:t>+	Determinant level</a:t>
            </a:r>
          </a:p>
        </p:txBody>
      </p:sp>
      <p:sp>
        <p:nvSpPr>
          <p:cNvPr id="1803295" name="Rectangle 31">
            <a:extLst>
              <a:ext uri="{FF2B5EF4-FFF2-40B4-BE49-F238E27FC236}">
                <a16:creationId xmlns:a16="http://schemas.microsoft.com/office/drawing/2014/main" id="{6415FE42-B1C6-6D16-D92F-42E765923DE2}"/>
              </a:ext>
            </a:extLst>
          </p:cNvPr>
          <p:cNvSpPr>
            <a:spLocks noChangeArrowheads="1"/>
          </p:cNvSpPr>
          <p:nvPr/>
        </p:nvSpPr>
        <p:spPr bwMode="auto">
          <a:xfrm>
            <a:off x="238125" y="3200400"/>
            <a:ext cx="525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2400">
                <a:solidFill>
                  <a:srgbClr val="FFFF00"/>
                </a:solidFill>
              </a:rPr>
              <a:t>+	Determinant Descriptor number</a:t>
            </a:r>
          </a:p>
        </p:txBody>
      </p:sp>
      <p:sp>
        <p:nvSpPr>
          <p:cNvPr id="1803296" name="Rectangle 32">
            <a:extLst>
              <a:ext uri="{FF2B5EF4-FFF2-40B4-BE49-F238E27FC236}">
                <a16:creationId xmlns:a16="http://schemas.microsoft.com/office/drawing/2014/main" id="{62B251C3-4411-BF2C-749A-216414A586A5}"/>
              </a:ext>
            </a:extLst>
          </p:cNvPr>
          <p:cNvSpPr>
            <a:spLocks noChangeArrowheads="1"/>
          </p:cNvSpPr>
          <p:nvPr/>
        </p:nvSpPr>
        <p:spPr bwMode="auto">
          <a:xfrm>
            <a:off x="238125" y="3657600"/>
            <a:ext cx="388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2400">
                <a:solidFill>
                  <a:srgbClr val="FFFF00"/>
                </a:solidFill>
              </a:rPr>
              <a:t>+	</a:t>
            </a:r>
            <a:r>
              <a:rPr lang="en-US" altLang="en-US" sz="2400" u="sng">
                <a:solidFill>
                  <a:srgbClr val="FFFF00"/>
                </a:solidFill>
              </a:rPr>
              <a:t>Suffix </a:t>
            </a:r>
            <a:r>
              <a:rPr lang="en-US" altLang="en-US" sz="2400">
                <a:solidFill>
                  <a:srgbClr val="FFFF00"/>
                </a:solidFill>
              </a:rPr>
              <a:t>(</a:t>
            </a:r>
            <a:r>
              <a:rPr lang="en-US" altLang="en-US" sz="2400" u="sng">
                <a:solidFill>
                  <a:srgbClr val="FFFF00"/>
                </a:solidFill>
              </a:rPr>
              <a:t>if applicable</a:t>
            </a:r>
            <a:r>
              <a:rPr lang="en-US" altLang="en-US" sz="2400">
                <a:solidFill>
                  <a:srgbClr val="FFFF00"/>
                </a:solidFill>
              </a:rPr>
              <a:t>)</a:t>
            </a:r>
          </a:p>
        </p:txBody>
      </p:sp>
      <p:sp>
        <p:nvSpPr>
          <p:cNvPr id="1803297" name="Rectangle 33">
            <a:extLst>
              <a:ext uri="{FF2B5EF4-FFF2-40B4-BE49-F238E27FC236}">
                <a16:creationId xmlns:a16="http://schemas.microsoft.com/office/drawing/2014/main" id="{C30CE151-EEDF-CACA-6EF9-0A4175FC26F3}"/>
              </a:ext>
            </a:extLst>
          </p:cNvPr>
          <p:cNvSpPr>
            <a:spLocks noChangeArrowheads="1"/>
          </p:cNvSpPr>
          <p:nvPr/>
        </p:nvSpPr>
        <p:spPr bwMode="auto">
          <a:xfrm>
            <a:off x="238125" y="4114800"/>
            <a:ext cx="3429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spcAft>
                <a:spcPct val="30000"/>
              </a:spcAft>
              <a:buClr>
                <a:schemeClr val="tx2"/>
              </a:buClr>
              <a:buSzTx/>
              <a:buFontTx/>
              <a:buNone/>
            </a:pPr>
            <a:r>
              <a:rPr lang="en-US" altLang="en-US" sz="2400">
                <a:solidFill>
                  <a:srgbClr val="FFFF00"/>
                </a:solidFill>
              </a:rPr>
              <a:t>=	Determinant Code</a:t>
            </a:r>
          </a:p>
        </p:txBody>
      </p:sp>
      <p:sp>
        <p:nvSpPr>
          <p:cNvPr id="1803298" name="Rectangle 34">
            <a:extLst>
              <a:ext uri="{FF2B5EF4-FFF2-40B4-BE49-F238E27FC236}">
                <a16:creationId xmlns:a16="http://schemas.microsoft.com/office/drawing/2014/main" id="{E9B7C313-31F9-2AFD-88A5-C4E9E98641A4}"/>
              </a:ext>
            </a:extLst>
          </p:cNvPr>
          <p:cNvSpPr>
            <a:spLocks noChangeArrowheads="1"/>
          </p:cNvSpPr>
          <p:nvPr/>
        </p:nvSpPr>
        <p:spPr bwMode="auto">
          <a:xfrm>
            <a:off x="5410200" y="1447800"/>
            <a:ext cx="533400" cy="2476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3283"/>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grpId="0" nodeType="afterEffect">
                                  <p:stCondLst>
                                    <p:cond delay="1000"/>
                                  </p:stCondLst>
                                  <p:childTnLst>
                                    <p:set>
                                      <p:cBhvr>
                                        <p:cTn id="9" dur="1" fill="hold">
                                          <p:stCondLst>
                                            <p:cond delay="0"/>
                                          </p:stCondLst>
                                        </p:cTn>
                                        <p:tgtEl>
                                          <p:spTgt spid="1803268"/>
                                        </p:tgtEl>
                                        <p:attrNameLst>
                                          <p:attrName>style.visibility</p:attrName>
                                        </p:attrNameLst>
                                      </p:cBhvr>
                                      <p:to>
                                        <p:strVal val="visible"/>
                                      </p:to>
                                    </p:set>
                                    <p:animEffect transition="in" filter="dissolve">
                                      <p:cBhvr>
                                        <p:cTn id="10" dur="500"/>
                                        <p:tgtEl>
                                          <p:spTgt spid="1803268"/>
                                        </p:tgtEl>
                                      </p:cBhvr>
                                    </p:animEffect>
                                  </p:childTnLst>
                                </p:cTn>
                              </p:par>
                            </p:childTnLst>
                          </p:cTn>
                        </p:par>
                        <p:par>
                          <p:cTn id="11" fill="hold" nodeType="afterGroup">
                            <p:stCondLst>
                              <p:cond delay="2000"/>
                            </p:stCondLst>
                            <p:childTnLst>
                              <p:par>
                                <p:cTn id="12" presetID="9" presetClass="entr" presetSubtype="0" fill="hold" nodeType="afterEffect">
                                  <p:stCondLst>
                                    <p:cond delay="0"/>
                                  </p:stCondLst>
                                  <p:childTnLst>
                                    <p:set>
                                      <p:cBhvr>
                                        <p:cTn id="13" dur="1" fill="hold">
                                          <p:stCondLst>
                                            <p:cond delay="0"/>
                                          </p:stCondLst>
                                        </p:cTn>
                                        <p:tgtEl>
                                          <p:spTgt spid="27683"/>
                                        </p:tgtEl>
                                        <p:attrNameLst>
                                          <p:attrName>style.visibility</p:attrName>
                                        </p:attrNameLst>
                                      </p:cBhvr>
                                      <p:to>
                                        <p:strVal val="visible"/>
                                      </p:to>
                                    </p:set>
                                    <p:animEffect transition="in" filter="dissolve">
                                      <p:cBhvr>
                                        <p:cTn id="14" dur="1000"/>
                                        <p:tgtEl>
                                          <p:spTgt spid="27683"/>
                                        </p:tgtEl>
                                      </p:cBhvr>
                                    </p:animEffect>
                                  </p:childTnLst>
                                </p:cTn>
                              </p:par>
                            </p:childTnLst>
                          </p:cTn>
                        </p:par>
                        <p:par>
                          <p:cTn id="15" fill="hold" nodeType="afterGroup">
                            <p:stCondLst>
                              <p:cond delay="3000"/>
                            </p:stCondLst>
                            <p:childTnLst>
                              <p:par>
                                <p:cTn id="16" presetID="9" presetClass="entr" presetSubtype="0" fill="hold" grpId="0" nodeType="afterEffect">
                                  <p:stCondLst>
                                    <p:cond delay="1000"/>
                                  </p:stCondLst>
                                  <p:childTnLst>
                                    <p:set>
                                      <p:cBhvr>
                                        <p:cTn id="17" dur="1" fill="hold">
                                          <p:stCondLst>
                                            <p:cond delay="0"/>
                                          </p:stCondLst>
                                        </p:cTn>
                                        <p:tgtEl>
                                          <p:spTgt spid="1803275"/>
                                        </p:tgtEl>
                                        <p:attrNameLst>
                                          <p:attrName>style.visibility</p:attrName>
                                        </p:attrNameLst>
                                      </p:cBhvr>
                                      <p:to>
                                        <p:strVal val="visible"/>
                                      </p:to>
                                    </p:set>
                                    <p:animEffect transition="in" filter="dissolve">
                                      <p:cBhvr>
                                        <p:cTn id="18" dur="500"/>
                                        <p:tgtEl>
                                          <p:spTgt spid="1803275"/>
                                        </p:tgtEl>
                                      </p:cBhvr>
                                    </p:animEffect>
                                  </p:childTnLst>
                                  <p:subTnLst>
                                    <p:set>
                                      <p:cBhvr override="childStyle">
                                        <p:cTn dur="1" fill="hold" display="0" masterRel="nextClick" afterEffect="1"/>
                                        <p:tgtEl>
                                          <p:spTgt spid="180327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03285"/>
                                        </p:tgtEl>
                                        <p:attrNameLst>
                                          <p:attrName>style.visibility</p:attrName>
                                        </p:attrNameLst>
                                      </p:cBhvr>
                                      <p:to>
                                        <p:strVal val="visible"/>
                                      </p:to>
                                    </p:set>
                                  </p:childTnLst>
                                </p:cTn>
                              </p:par>
                            </p:childTnLst>
                          </p:cTn>
                        </p:par>
                        <p:par>
                          <p:cTn id="23" fill="hold" nodeType="afterGroup">
                            <p:stCondLst>
                              <p:cond delay="500"/>
                            </p:stCondLst>
                            <p:childTnLst>
                              <p:par>
                                <p:cTn id="24" presetID="2" presetClass="entr" presetSubtype="4" fill="hold" grpId="0" nodeType="afterEffect">
                                  <p:stCondLst>
                                    <p:cond delay="1000"/>
                                  </p:stCondLst>
                                  <p:childTnLst>
                                    <p:set>
                                      <p:cBhvr>
                                        <p:cTn id="25" dur="1" fill="hold">
                                          <p:stCondLst>
                                            <p:cond delay="0"/>
                                          </p:stCondLst>
                                        </p:cTn>
                                        <p:tgtEl>
                                          <p:spTgt spid="1803294">
                                            <p:txEl>
                                              <p:pRg st="0" end="0"/>
                                            </p:txEl>
                                          </p:spTgt>
                                        </p:tgtEl>
                                        <p:attrNameLst>
                                          <p:attrName>style.visibility</p:attrName>
                                        </p:attrNameLst>
                                      </p:cBhvr>
                                      <p:to>
                                        <p:strVal val="visible"/>
                                      </p:to>
                                    </p:set>
                                    <p:anim calcmode="lin" valueType="num">
                                      <p:cBhvr additive="base">
                                        <p:cTn id="26" dur="500" fill="hold"/>
                                        <p:tgtEl>
                                          <p:spTgt spid="180329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803294">
                                            <p:txEl>
                                              <p:pRg st="0" end="0"/>
                                            </p:txEl>
                                          </p:spTgt>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2000"/>
                            </p:stCondLst>
                            <p:childTnLst>
                              <p:par>
                                <p:cTn id="29" presetID="1" presetClass="entr" presetSubtype="0" fill="hold" nodeType="afterEffect">
                                  <p:stCondLst>
                                    <p:cond delay="0"/>
                                  </p:stCondLst>
                                  <p:childTnLst>
                                    <p:set>
                                      <p:cBhvr>
                                        <p:cTn id="30" dur="1" fill="hold">
                                          <p:stCondLst>
                                            <p:cond delay="0"/>
                                          </p:stCondLst>
                                        </p:cTn>
                                        <p:tgtEl>
                                          <p:spTgt spid="27684"/>
                                        </p:tgtEl>
                                        <p:attrNameLst>
                                          <p:attrName>style.visibility</p:attrName>
                                        </p:attrNameLst>
                                      </p:cBhvr>
                                      <p:to>
                                        <p:strVal val="visible"/>
                                      </p:to>
                                    </p:set>
                                  </p:childTnLst>
                                </p:cTn>
                              </p:par>
                            </p:childTnLst>
                          </p:cTn>
                        </p:par>
                        <p:par>
                          <p:cTn id="31" fill="hold" nodeType="afterGroup">
                            <p:stCondLst>
                              <p:cond delay="2000"/>
                            </p:stCondLst>
                            <p:childTnLst>
                              <p:par>
                                <p:cTn id="32" presetID="9" presetClass="entr" presetSubtype="0" fill="hold" grpId="0" nodeType="afterEffect">
                                  <p:stCondLst>
                                    <p:cond delay="1000"/>
                                  </p:stCondLst>
                                  <p:childTnLst>
                                    <p:set>
                                      <p:cBhvr>
                                        <p:cTn id="33" dur="1" fill="hold">
                                          <p:stCondLst>
                                            <p:cond delay="0"/>
                                          </p:stCondLst>
                                        </p:cTn>
                                        <p:tgtEl>
                                          <p:spTgt spid="1803277"/>
                                        </p:tgtEl>
                                        <p:attrNameLst>
                                          <p:attrName>style.visibility</p:attrName>
                                        </p:attrNameLst>
                                      </p:cBhvr>
                                      <p:to>
                                        <p:strVal val="visible"/>
                                      </p:to>
                                    </p:set>
                                    <p:animEffect transition="in" filter="dissolve">
                                      <p:cBhvr>
                                        <p:cTn id="34" dur="500"/>
                                        <p:tgtEl>
                                          <p:spTgt spid="1803277"/>
                                        </p:tgtEl>
                                      </p:cBhvr>
                                    </p:animEffect>
                                  </p:childTnLst>
                                  <p:subTnLst>
                                    <p:set>
                                      <p:cBhvr override="childStyle">
                                        <p:cTn dur="1" fill="hold" display="0" masterRel="nextClick" afterEffect="1"/>
                                        <p:tgtEl>
                                          <p:spTgt spid="1803277"/>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03287"/>
                                        </p:tgtEl>
                                        <p:attrNameLst>
                                          <p:attrName>style.visibility</p:attrName>
                                        </p:attrNameLst>
                                      </p:cBhvr>
                                      <p:to>
                                        <p:strVal val="visible"/>
                                      </p:to>
                                    </p:set>
                                  </p:childTnLst>
                                </p:cTn>
                              </p:par>
                            </p:childTnLst>
                          </p:cTn>
                        </p:par>
                        <p:par>
                          <p:cTn id="39" fill="hold" nodeType="afterGroup">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803295">
                                            <p:txEl>
                                              <p:pRg st="0" end="0"/>
                                            </p:txEl>
                                          </p:spTgt>
                                        </p:tgtEl>
                                        <p:attrNameLst>
                                          <p:attrName>style.visibility</p:attrName>
                                        </p:attrNameLst>
                                      </p:cBhvr>
                                      <p:to>
                                        <p:strVal val="visible"/>
                                      </p:to>
                                    </p:set>
                                    <p:anim calcmode="lin" valueType="num">
                                      <p:cBhvr additive="base">
                                        <p:cTn id="42" dur="500" fill="hold"/>
                                        <p:tgtEl>
                                          <p:spTgt spid="1803295">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803295">
                                            <p:txEl>
                                              <p:pRg st="0" end="0"/>
                                            </p:txEl>
                                          </p:spTgt>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000"/>
                            </p:stCondLst>
                            <p:childTnLst>
                              <p:par>
                                <p:cTn id="45" presetID="9" presetClass="entr" presetSubtype="0" fill="hold" grpId="0" nodeType="afterEffect">
                                  <p:stCondLst>
                                    <p:cond delay="1000"/>
                                  </p:stCondLst>
                                  <p:childTnLst>
                                    <p:set>
                                      <p:cBhvr>
                                        <p:cTn id="46" dur="1" fill="hold">
                                          <p:stCondLst>
                                            <p:cond delay="0"/>
                                          </p:stCondLst>
                                        </p:cTn>
                                        <p:tgtEl>
                                          <p:spTgt spid="1803278"/>
                                        </p:tgtEl>
                                        <p:attrNameLst>
                                          <p:attrName>style.visibility</p:attrName>
                                        </p:attrNameLst>
                                      </p:cBhvr>
                                      <p:to>
                                        <p:strVal val="visible"/>
                                      </p:to>
                                    </p:set>
                                    <p:animEffect transition="in" filter="dissolve">
                                      <p:cBhvr>
                                        <p:cTn id="47" dur="500"/>
                                        <p:tgtEl>
                                          <p:spTgt spid="1803278"/>
                                        </p:tgtEl>
                                      </p:cBhvr>
                                    </p:animEffect>
                                  </p:childTnLst>
                                  <p:subTnLst>
                                    <p:set>
                                      <p:cBhvr override="childStyle">
                                        <p:cTn dur="1" fill="hold" display="0" masterRel="nextClick" afterEffect="1"/>
                                        <p:tgtEl>
                                          <p:spTgt spid="1803278"/>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803289"/>
                                        </p:tgtEl>
                                        <p:attrNameLst>
                                          <p:attrName>style.visibility</p:attrName>
                                        </p:attrNameLst>
                                      </p:cBhvr>
                                      <p:to>
                                        <p:strVal val="visible"/>
                                      </p:to>
                                    </p:set>
                                  </p:childTnLst>
                                </p:cTn>
                              </p:par>
                            </p:childTnLst>
                          </p:cTn>
                        </p:par>
                        <p:par>
                          <p:cTn id="52" fill="hold" nodeType="afterGroup">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1803296">
                                            <p:txEl>
                                              <p:pRg st="0" end="0"/>
                                            </p:txEl>
                                          </p:spTgt>
                                        </p:tgtEl>
                                        <p:attrNameLst>
                                          <p:attrName>style.visibility</p:attrName>
                                        </p:attrNameLst>
                                      </p:cBhvr>
                                      <p:to>
                                        <p:strVal val="visible"/>
                                      </p:to>
                                    </p:set>
                                    <p:anim calcmode="lin" valueType="num">
                                      <p:cBhvr additive="base">
                                        <p:cTn id="55" dur="500" fill="hold"/>
                                        <p:tgtEl>
                                          <p:spTgt spid="180329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803296">
                                            <p:txEl>
                                              <p:pRg st="0" end="0"/>
                                            </p:txEl>
                                          </p:spTgt>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1000"/>
                            </p:stCondLst>
                            <p:childTnLst>
                              <p:par>
                                <p:cTn id="58" presetID="9" presetClass="entr" presetSubtype="0" fill="hold" grpId="0" nodeType="afterEffect">
                                  <p:stCondLst>
                                    <p:cond delay="1000"/>
                                  </p:stCondLst>
                                  <p:childTnLst>
                                    <p:set>
                                      <p:cBhvr>
                                        <p:cTn id="59" dur="1" fill="hold">
                                          <p:stCondLst>
                                            <p:cond delay="0"/>
                                          </p:stCondLst>
                                        </p:cTn>
                                        <p:tgtEl>
                                          <p:spTgt spid="1803276"/>
                                        </p:tgtEl>
                                        <p:attrNameLst>
                                          <p:attrName>style.visibility</p:attrName>
                                        </p:attrNameLst>
                                      </p:cBhvr>
                                      <p:to>
                                        <p:strVal val="visible"/>
                                      </p:to>
                                    </p:set>
                                    <p:animEffect transition="in" filter="dissolve">
                                      <p:cBhvr>
                                        <p:cTn id="60" dur="500"/>
                                        <p:tgtEl>
                                          <p:spTgt spid="1803276"/>
                                        </p:tgtEl>
                                      </p:cBhvr>
                                    </p:animEffect>
                                  </p:childTnLst>
                                  <p:subTnLst>
                                    <p:set>
                                      <p:cBhvr override="childStyle">
                                        <p:cTn dur="1" fill="hold" display="0" masterRel="nextClick" afterEffect="1"/>
                                        <p:tgtEl>
                                          <p:spTgt spid="1803276"/>
                                        </p:tgtEl>
                                        <p:attrNameLst>
                                          <p:attrName>style.visibility</p:attrName>
                                        </p:attrNameLst>
                                      </p:cBhvr>
                                      <p:to>
                                        <p:strVal val="hidden"/>
                                      </p:to>
                                    </p:set>
                                  </p:sub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803291"/>
                                        </p:tgtEl>
                                        <p:attrNameLst>
                                          <p:attrName>style.visibility</p:attrName>
                                        </p:attrNameLst>
                                      </p:cBhvr>
                                      <p:to>
                                        <p:strVal val="visible"/>
                                      </p:to>
                                    </p:set>
                                  </p:childTnLst>
                                </p:cTn>
                              </p:par>
                            </p:childTnLst>
                          </p:cTn>
                        </p:par>
                        <p:par>
                          <p:cTn id="65" fill="hold" nodeType="afterGroup">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1803297">
                                            <p:txEl>
                                              <p:pRg st="0" end="0"/>
                                            </p:txEl>
                                          </p:spTgt>
                                        </p:tgtEl>
                                        <p:attrNameLst>
                                          <p:attrName>style.visibility</p:attrName>
                                        </p:attrNameLst>
                                      </p:cBhvr>
                                      <p:to>
                                        <p:strVal val="visible"/>
                                      </p:to>
                                    </p:set>
                                    <p:anim calcmode="lin" valueType="num">
                                      <p:cBhvr additive="base">
                                        <p:cTn id="68" dur="500" fill="hold"/>
                                        <p:tgtEl>
                                          <p:spTgt spid="1803297">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8032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1803293"/>
                                        </p:tgtEl>
                                        <p:attrNameLst>
                                          <p:attrName>style.visibility</p:attrName>
                                        </p:attrNameLst>
                                      </p:cBhvr>
                                      <p:to>
                                        <p:strVal val="visible"/>
                                      </p:to>
                                    </p:set>
                                  </p:childTnLst>
                                </p:cTn>
                              </p:par>
                            </p:childTnLst>
                          </p:cTn>
                        </p:par>
                        <p:par>
                          <p:cTn id="74" fill="hold" nodeType="afterGroup">
                            <p:stCondLst>
                              <p:cond delay="500"/>
                            </p:stCondLst>
                            <p:childTnLst>
                              <p:par>
                                <p:cTn id="75" presetID="9" presetClass="entr" presetSubtype="0" fill="hold" grpId="0" nodeType="afterEffect">
                                  <p:stCondLst>
                                    <p:cond delay="1000"/>
                                  </p:stCondLst>
                                  <p:childTnLst>
                                    <p:set>
                                      <p:cBhvr>
                                        <p:cTn id="76" dur="1" fill="hold">
                                          <p:stCondLst>
                                            <p:cond delay="0"/>
                                          </p:stCondLst>
                                        </p:cTn>
                                        <p:tgtEl>
                                          <p:spTgt spid="1803298"/>
                                        </p:tgtEl>
                                        <p:attrNameLst>
                                          <p:attrName>style.visibility</p:attrName>
                                        </p:attrNameLst>
                                      </p:cBhvr>
                                      <p:to>
                                        <p:strVal val="visible"/>
                                      </p:to>
                                    </p:set>
                                    <p:animEffect transition="in" filter="dissolve">
                                      <p:cBhvr>
                                        <p:cTn id="77" dur="500"/>
                                        <p:tgtEl>
                                          <p:spTgt spid="1803298"/>
                                        </p:tgtEl>
                                      </p:cBhvr>
                                    </p:animEffect>
                                  </p:childTnLst>
                                </p:cTn>
                              </p:par>
                            </p:childTnLst>
                          </p:cTn>
                        </p:par>
                        <p:par>
                          <p:cTn id="78" fill="hold" nodeType="afterGroup">
                            <p:stCondLst>
                              <p:cond delay="2000"/>
                            </p:stCondLst>
                            <p:childTnLst>
                              <p:par>
                                <p:cTn id="79" presetID="22" presetClass="entr" presetSubtype="8" fill="hold" grpId="0" nodeType="afterEffect">
                                  <p:stCondLst>
                                    <p:cond delay="0"/>
                                  </p:stCondLst>
                                  <p:childTnLst>
                                    <p:set>
                                      <p:cBhvr>
                                        <p:cTn id="80" dur="1" fill="hold">
                                          <p:stCondLst>
                                            <p:cond delay="0"/>
                                          </p:stCondLst>
                                        </p:cTn>
                                        <p:tgtEl>
                                          <p:spTgt spid="1803270"/>
                                        </p:tgtEl>
                                        <p:attrNameLst>
                                          <p:attrName>style.visibility</p:attrName>
                                        </p:attrNameLst>
                                      </p:cBhvr>
                                      <p:to>
                                        <p:strVal val="visible"/>
                                      </p:to>
                                    </p:set>
                                    <p:animEffect transition="in" filter="wipe(left)">
                                      <p:cBhvr>
                                        <p:cTn id="81" dur="500"/>
                                        <p:tgtEl>
                                          <p:spTgt spid="1803270"/>
                                        </p:tgtEl>
                                      </p:cBhvr>
                                    </p:animEffect>
                                  </p:childTnLst>
                                </p:cTn>
                              </p:par>
                            </p:childTnLst>
                          </p:cTn>
                        </p:par>
                        <p:par>
                          <p:cTn id="82" fill="hold" nodeType="afterGroup">
                            <p:stCondLst>
                              <p:cond delay="2500"/>
                            </p:stCondLst>
                            <p:childTnLst>
                              <p:par>
                                <p:cTn id="83" presetID="9" presetClass="entr" presetSubtype="0" fill="hold" grpId="0" nodeType="afterEffect">
                                  <p:stCondLst>
                                    <p:cond delay="1000"/>
                                  </p:stCondLst>
                                  <p:childTnLst>
                                    <p:set>
                                      <p:cBhvr>
                                        <p:cTn id="84" dur="1" fill="hold">
                                          <p:stCondLst>
                                            <p:cond delay="0"/>
                                          </p:stCondLst>
                                        </p:cTn>
                                        <p:tgtEl>
                                          <p:spTgt spid="1803280"/>
                                        </p:tgtEl>
                                        <p:attrNameLst>
                                          <p:attrName>style.visibility</p:attrName>
                                        </p:attrNameLst>
                                      </p:cBhvr>
                                      <p:to>
                                        <p:strVal val="visible"/>
                                      </p:to>
                                    </p:set>
                                    <p:animEffect transition="in" filter="dissolve">
                                      <p:cBhvr>
                                        <p:cTn id="85" dur="500"/>
                                        <p:tgtEl>
                                          <p:spTgt spid="1803280"/>
                                        </p:tgtEl>
                                      </p:cBhvr>
                                    </p:animEffect>
                                  </p:childTnLst>
                                </p:cTn>
                              </p:par>
                            </p:childTnLst>
                          </p:cTn>
                        </p:par>
                        <p:par>
                          <p:cTn id="86" fill="hold" nodeType="afterGroup">
                            <p:stCondLst>
                              <p:cond delay="4000"/>
                            </p:stCondLst>
                            <p:childTnLst>
                              <p:par>
                                <p:cTn id="87" presetID="22" presetClass="entr" presetSubtype="8" fill="hold" grpId="0" nodeType="afterEffect">
                                  <p:stCondLst>
                                    <p:cond delay="1000"/>
                                  </p:stCondLst>
                                  <p:childTnLst>
                                    <p:set>
                                      <p:cBhvr>
                                        <p:cTn id="88" dur="1" fill="hold">
                                          <p:stCondLst>
                                            <p:cond delay="0"/>
                                          </p:stCondLst>
                                        </p:cTn>
                                        <p:tgtEl>
                                          <p:spTgt spid="1803271"/>
                                        </p:tgtEl>
                                        <p:attrNameLst>
                                          <p:attrName>style.visibility</p:attrName>
                                        </p:attrNameLst>
                                      </p:cBhvr>
                                      <p:to>
                                        <p:strVal val="visible"/>
                                      </p:to>
                                    </p:set>
                                    <p:animEffect transition="in" filter="wipe(left)">
                                      <p:cBhvr>
                                        <p:cTn id="89" dur="500"/>
                                        <p:tgtEl>
                                          <p:spTgt spid="1803271"/>
                                        </p:tgtEl>
                                      </p:cBhvr>
                                    </p:animEffect>
                                  </p:childTnLst>
                                </p:cTn>
                              </p:par>
                            </p:childTnLst>
                          </p:cTn>
                        </p:par>
                        <p:par>
                          <p:cTn id="90" fill="hold" nodeType="afterGroup">
                            <p:stCondLst>
                              <p:cond delay="5500"/>
                            </p:stCondLst>
                            <p:childTnLst>
                              <p:par>
                                <p:cTn id="91" presetID="9" presetClass="entr" presetSubtype="0" fill="hold" grpId="0" nodeType="afterEffect">
                                  <p:stCondLst>
                                    <p:cond delay="1000"/>
                                  </p:stCondLst>
                                  <p:childTnLst>
                                    <p:set>
                                      <p:cBhvr>
                                        <p:cTn id="92" dur="1" fill="hold">
                                          <p:stCondLst>
                                            <p:cond delay="0"/>
                                          </p:stCondLst>
                                        </p:cTn>
                                        <p:tgtEl>
                                          <p:spTgt spid="1803281"/>
                                        </p:tgtEl>
                                        <p:attrNameLst>
                                          <p:attrName>style.visibility</p:attrName>
                                        </p:attrNameLst>
                                      </p:cBhvr>
                                      <p:to>
                                        <p:strVal val="visible"/>
                                      </p:to>
                                    </p:set>
                                    <p:animEffect transition="in" filter="dissolve">
                                      <p:cBhvr>
                                        <p:cTn id="93" dur="500"/>
                                        <p:tgtEl>
                                          <p:spTgt spid="1803281"/>
                                        </p:tgtEl>
                                      </p:cBhvr>
                                    </p:animEffect>
                                  </p:childTnLst>
                                </p:cTn>
                              </p:par>
                            </p:childTnLst>
                          </p:cTn>
                        </p:par>
                        <p:par>
                          <p:cTn id="94" fill="hold" nodeType="afterGroup">
                            <p:stCondLst>
                              <p:cond delay="7000"/>
                            </p:stCondLst>
                            <p:childTnLst>
                              <p:par>
                                <p:cTn id="95" presetID="22" presetClass="entr" presetSubtype="8" fill="hold" grpId="0" nodeType="afterEffect">
                                  <p:stCondLst>
                                    <p:cond delay="1000"/>
                                  </p:stCondLst>
                                  <p:childTnLst>
                                    <p:set>
                                      <p:cBhvr>
                                        <p:cTn id="96" dur="1" fill="hold">
                                          <p:stCondLst>
                                            <p:cond delay="0"/>
                                          </p:stCondLst>
                                        </p:cTn>
                                        <p:tgtEl>
                                          <p:spTgt spid="1803272"/>
                                        </p:tgtEl>
                                        <p:attrNameLst>
                                          <p:attrName>style.visibility</p:attrName>
                                        </p:attrNameLst>
                                      </p:cBhvr>
                                      <p:to>
                                        <p:strVal val="visible"/>
                                      </p:to>
                                    </p:set>
                                    <p:animEffect transition="in" filter="wipe(left)">
                                      <p:cBhvr>
                                        <p:cTn id="97" dur="500"/>
                                        <p:tgtEl>
                                          <p:spTgt spid="1803272"/>
                                        </p:tgtEl>
                                      </p:cBhvr>
                                    </p:animEffect>
                                  </p:childTnLst>
                                </p:cTn>
                              </p:par>
                            </p:childTnLst>
                          </p:cTn>
                        </p:par>
                        <p:par>
                          <p:cTn id="98" fill="hold" nodeType="afterGroup">
                            <p:stCondLst>
                              <p:cond delay="8500"/>
                            </p:stCondLst>
                            <p:childTnLst>
                              <p:par>
                                <p:cTn id="99" presetID="9" presetClass="entr" presetSubtype="0" fill="hold" grpId="0" nodeType="afterEffect">
                                  <p:stCondLst>
                                    <p:cond delay="1000"/>
                                  </p:stCondLst>
                                  <p:childTnLst>
                                    <p:set>
                                      <p:cBhvr>
                                        <p:cTn id="100" dur="1" fill="hold">
                                          <p:stCondLst>
                                            <p:cond delay="0"/>
                                          </p:stCondLst>
                                        </p:cTn>
                                        <p:tgtEl>
                                          <p:spTgt spid="1803279"/>
                                        </p:tgtEl>
                                        <p:attrNameLst>
                                          <p:attrName>style.visibility</p:attrName>
                                        </p:attrNameLst>
                                      </p:cBhvr>
                                      <p:to>
                                        <p:strVal val="visible"/>
                                      </p:to>
                                    </p:set>
                                    <p:animEffect transition="in" filter="dissolve">
                                      <p:cBhvr>
                                        <p:cTn id="101" dur="500"/>
                                        <p:tgtEl>
                                          <p:spTgt spid="1803279"/>
                                        </p:tgtEl>
                                      </p:cBhvr>
                                    </p:animEffect>
                                  </p:childTnLst>
                                </p:cTn>
                              </p:par>
                            </p:childTnLst>
                          </p:cTn>
                        </p:par>
                        <p:par>
                          <p:cTn id="102" fill="hold" nodeType="afterGroup">
                            <p:stCondLst>
                              <p:cond delay="10000"/>
                            </p:stCondLst>
                            <p:childTnLst>
                              <p:par>
                                <p:cTn id="103" presetID="22" presetClass="entr" presetSubtype="8" fill="hold" grpId="0" nodeType="afterEffect">
                                  <p:stCondLst>
                                    <p:cond delay="1000"/>
                                  </p:stCondLst>
                                  <p:childTnLst>
                                    <p:set>
                                      <p:cBhvr>
                                        <p:cTn id="104" dur="1" fill="hold">
                                          <p:stCondLst>
                                            <p:cond delay="0"/>
                                          </p:stCondLst>
                                        </p:cTn>
                                        <p:tgtEl>
                                          <p:spTgt spid="1803273"/>
                                        </p:tgtEl>
                                        <p:attrNameLst>
                                          <p:attrName>style.visibility</p:attrName>
                                        </p:attrNameLst>
                                      </p:cBhvr>
                                      <p:to>
                                        <p:strVal val="visible"/>
                                      </p:to>
                                    </p:set>
                                    <p:animEffect transition="in" filter="wipe(left)">
                                      <p:cBhvr>
                                        <p:cTn id="105" dur="500"/>
                                        <p:tgtEl>
                                          <p:spTgt spid="1803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268" grpId="0" autoUpdateAnimBg="0"/>
      <p:bldP spid="1803270" grpId="0" autoUpdateAnimBg="0"/>
      <p:bldP spid="1803271" grpId="0" autoUpdateAnimBg="0"/>
      <p:bldP spid="1803272" grpId="0" autoUpdateAnimBg="0"/>
      <p:bldP spid="1803273" grpId="0" autoUpdateAnimBg="0"/>
      <p:bldP spid="1803275" grpId="0" animBg="1"/>
      <p:bldP spid="1803276" grpId="0" animBg="1"/>
      <p:bldP spid="1803277" grpId="0" animBg="1"/>
      <p:bldP spid="1803278" grpId="0" animBg="1"/>
      <p:bldP spid="1803279" grpId="0" animBg="1"/>
      <p:bldP spid="1803280" grpId="0" animBg="1"/>
      <p:bldP spid="1803281" grpId="0" animBg="1"/>
      <p:bldP spid="1803283" grpId="0" animBg="1" autoUpdateAnimBg="0"/>
      <p:bldP spid="1803285" grpId="0" animBg="1" autoUpdateAnimBg="0"/>
      <p:bldP spid="1803287" grpId="0" animBg="1" autoUpdateAnimBg="0"/>
      <p:bldP spid="1803289" grpId="0" animBg="1" autoUpdateAnimBg="0"/>
      <p:bldP spid="1803291" grpId="0" animBg="1" autoUpdateAnimBg="0"/>
      <p:bldP spid="1803293" grpId="0" animBg="1" autoUpdateAnimBg="0"/>
      <p:bldP spid="1803294" grpId="0" build="p" autoUpdateAnimBg="0" advAuto="1000"/>
      <p:bldP spid="1803295" grpId="0" build="p" autoUpdateAnimBg="0" advAuto="0"/>
      <p:bldP spid="1803296" grpId="0" build="p" autoUpdateAnimBg="0" advAuto="0"/>
      <p:bldP spid="1803297" grpId="0" build="p" autoUpdateAnimBg="0" advAuto="0"/>
      <p:bldP spid="180329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0" descr="27.jpg">
            <a:extLst>
              <a:ext uri="{FF2B5EF4-FFF2-40B4-BE49-F238E27FC236}">
                <a16:creationId xmlns:a16="http://schemas.microsoft.com/office/drawing/2014/main" id="{9D944854-BEB4-8DDE-E225-3F663BFA7D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7346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1220" name="Rectangle 4">
            <a:extLst>
              <a:ext uri="{FF2B5EF4-FFF2-40B4-BE49-F238E27FC236}">
                <a16:creationId xmlns:a16="http://schemas.microsoft.com/office/drawing/2014/main" id="{E7C97DAF-0BBD-0EEE-1A1E-519B9090C39B}"/>
              </a:ext>
            </a:extLst>
          </p:cNvPr>
          <p:cNvSpPr>
            <a:spLocks noChangeArrowheads="1"/>
          </p:cNvSpPr>
          <p:nvPr/>
        </p:nvSpPr>
        <p:spPr bwMode="auto">
          <a:xfrm>
            <a:off x="3590925" y="3695700"/>
            <a:ext cx="1079500" cy="207963"/>
          </a:xfrm>
          <a:prstGeom prst="rect">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6628" name="AutoShape 5">
            <a:extLst>
              <a:ext uri="{FF2B5EF4-FFF2-40B4-BE49-F238E27FC236}">
                <a16:creationId xmlns:a16="http://schemas.microsoft.com/office/drawing/2014/main" id="{CCCF2336-817F-0DE3-A832-B84FEDCC1893}"/>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01223" name="AutoShape 7">
            <a:extLst>
              <a:ext uri="{FF2B5EF4-FFF2-40B4-BE49-F238E27FC236}">
                <a16:creationId xmlns:a16="http://schemas.microsoft.com/office/drawing/2014/main" id="{156757DC-A430-F73C-22A7-A65A9DA64356}"/>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6630" name="Rectangle 9">
            <a:extLst>
              <a:ext uri="{FF2B5EF4-FFF2-40B4-BE49-F238E27FC236}">
                <a16:creationId xmlns:a16="http://schemas.microsoft.com/office/drawing/2014/main" id="{7619F06C-581D-7BED-009C-F83319532D6C}"/>
              </a:ext>
            </a:extLst>
          </p:cNvPr>
          <p:cNvSpPr>
            <a:spLocks noChangeArrowheads="1"/>
          </p:cNvSpPr>
          <p:nvPr/>
        </p:nvSpPr>
        <p:spPr bwMode="auto">
          <a:xfrm>
            <a:off x="0" y="1524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Problem Suffixes </a:t>
            </a:r>
          </a:p>
        </p:txBody>
      </p:sp>
      <p:grpSp>
        <p:nvGrpSpPr>
          <p:cNvPr id="2" name="Group 16">
            <a:extLst>
              <a:ext uri="{FF2B5EF4-FFF2-40B4-BE49-F238E27FC236}">
                <a16:creationId xmlns:a16="http://schemas.microsoft.com/office/drawing/2014/main" id="{42C82E33-666F-5E63-CC66-E904C6E92C0F}"/>
              </a:ext>
            </a:extLst>
          </p:cNvPr>
          <p:cNvGrpSpPr>
            <a:grpSpLocks/>
          </p:cNvGrpSpPr>
          <p:nvPr/>
        </p:nvGrpSpPr>
        <p:grpSpPr bwMode="auto">
          <a:xfrm>
            <a:off x="3078163" y="3903663"/>
            <a:ext cx="2127250" cy="788987"/>
            <a:chOff x="1920" y="2448"/>
            <a:chExt cx="1340" cy="497"/>
          </a:xfrm>
        </p:grpSpPr>
        <p:pic>
          <p:nvPicPr>
            <p:cNvPr id="26633" name="Picture 14" descr="Add Suffix Trans">
              <a:extLst>
                <a:ext uri="{FF2B5EF4-FFF2-40B4-BE49-F238E27FC236}">
                  <a16:creationId xmlns:a16="http://schemas.microsoft.com/office/drawing/2014/main" id="{FD48F00B-4156-C0CF-DDD0-816293E201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0" y="2448"/>
              <a:ext cx="626"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Rectangle 15">
              <a:extLst>
                <a:ext uri="{FF2B5EF4-FFF2-40B4-BE49-F238E27FC236}">
                  <a16:creationId xmlns:a16="http://schemas.microsoft.com/office/drawing/2014/main" id="{A1676561-017D-147B-8C13-44789CF33A33}"/>
                </a:ext>
              </a:extLst>
            </p:cNvPr>
            <p:cNvSpPr>
              <a:spLocks noChangeArrowheads="1"/>
            </p:cNvSpPr>
            <p:nvPr/>
          </p:nvSpPr>
          <p:spPr bwMode="auto">
            <a:xfrm>
              <a:off x="2484" y="2592"/>
              <a:ext cx="7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t>Add Suffix</a:t>
              </a:r>
            </a:p>
          </p:txBody>
        </p:sp>
      </p:grpSp>
      <p:pic>
        <p:nvPicPr>
          <p:cNvPr id="26635" name="Picture 11">
            <a:extLst>
              <a:ext uri="{FF2B5EF4-FFF2-40B4-BE49-F238E27FC236}">
                <a16:creationId xmlns:a16="http://schemas.microsoft.com/office/drawing/2014/main" id="{4A9730C0-6109-1CCF-E75C-78E826C7F6C4}"/>
              </a:ext>
            </a:extLst>
          </p:cNvPr>
          <p:cNvPicPr>
            <a:picLocks noChangeAspect="1" noChangeArrowheads="1"/>
          </p:cNvPicPr>
          <p:nvPr/>
        </p:nvPicPr>
        <p:blipFill>
          <a:blip r:embed="rId8"/>
          <a:srcRect/>
          <a:stretch>
            <a:fillRect/>
          </a:stretch>
        </p:blipFill>
        <p:spPr bwMode="auto">
          <a:xfrm>
            <a:off x="6248400" y="4038600"/>
            <a:ext cx="2551113" cy="1484313"/>
          </a:xfrm>
          <a:prstGeom prst="rect">
            <a:avLst/>
          </a:prstGeom>
          <a:noFill/>
          <a:ln w="3175" cap="flat" cmpd="sng">
            <a:solidFill>
              <a:schemeClr val="bg2">
                <a:lumMod val="40000"/>
                <a:lumOff val="60000"/>
              </a:schemeClr>
            </a:solidFill>
            <a:prstDash val="solid"/>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01220"/>
                                        </p:tgtEl>
                                        <p:attrNameLst>
                                          <p:attrName>style.visibility</p:attrName>
                                        </p:attrNameLst>
                                      </p:cBhvr>
                                      <p:to>
                                        <p:strVal val="visible"/>
                                      </p:to>
                                    </p:set>
                                    <p:anim calcmode="lin" valueType="num">
                                      <p:cBhvr>
                                        <p:cTn id="7" dur="500" fill="hold"/>
                                        <p:tgtEl>
                                          <p:spTgt spid="1801220"/>
                                        </p:tgtEl>
                                        <p:attrNameLst>
                                          <p:attrName>ppt_w</p:attrName>
                                        </p:attrNameLst>
                                      </p:cBhvr>
                                      <p:tavLst>
                                        <p:tav tm="0">
                                          <p:val>
                                            <p:fltVal val="0"/>
                                          </p:val>
                                        </p:tav>
                                        <p:tav tm="100000">
                                          <p:val>
                                            <p:strVal val="#ppt_w"/>
                                          </p:val>
                                        </p:tav>
                                      </p:tavLst>
                                    </p:anim>
                                    <p:anim calcmode="lin" valueType="num">
                                      <p:cBhvr>
                                        <p:cTn id="8" dur="500" fill="hold"/>
                                        <p:tgtEl>
                                          <p:spTgt spid="180122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01223"/>
                                        </p:tgtEl>
                                        <p:attrNameLst>
                                          <p:attrName>style.visibility</p:attrName>
                                        </p:attrNameLst>
                                      </p:cBhvr>
                                      <p:to>
                                        <p:strVal val="visible"/>
                                      </p:to>
                                    </p:set>
                                  </p:childTnLst>
                                </p:cTn>
                              </p:par>
                            </p:childTnLst>
                          </p:cTn>
                        </p:par>
                        <p:par>
                          <p:cTn id="17" fill="hold" nodeType="afterGroup">
                            <p:stCondLst>
                              <p:cond delay="500"/>
                            </p:stCondLst>
                            <p:childTnLst>
                              <p:par>
                                <p:cTn id="18" presetID="2" presetClass="entr" presetSubtype="2" fill="hold" nodeType="afterEffect">
                                  <p:stCondLst>
                                    <p:cond delay="0"/>
                                  </p:stCondLst>
                                  <p:childTnLst>
                                    <p:set>
                                      <p:cBhvr>
                                        <p:cTn id="19" dur="1" fill="hold">
                                          <p:stCondLst>
                                            <p:cond delay="0"/>
                                          </p:stCondLst>
                                        </p:cTn>
                                        <p:tgtEl>
                                          <p:spTgt spid="26635"/>
                                        </p:tgtEl>
                                        <p:attrNameLst>
                                          <p:attrName>style.visibility</p:attrName>
                                        </p:attrNameLst>
                                      </p:cBhvr>
                                      <p:to>
                                        <p:strVal val="visible"/>
                                      </p:to>
                                    </p:set>
                                    <p:anim calcmode="lin" valueType="num">
                                      <p:cBhvr additive="base">
                                        <p:cTn id="20" dur="1000" fill="hold"/>
                                        <p:tgtEl>
                                          <p:spTgt spid="26635"/>
                                        </p:tgtEl>
                                        <p:attrNameLst>
                                          <p:attrName>ppt_x</p:attrName>
                                        </p:attrNameLst>
                                      </p:cBhvr>
                                      <p:tavLst>
                                        <p:tav tm="0">
                                          <p:val>
                                            <p:strVal val="1+#ppt_w/2"/>
                                          </p:val>
                                        </p:tav>
                                        <p:tav tm="100000">
                                          <p:val>
                                            <p:strVal val="#ppt_x"/>
                                          </p:val>
                                        </p:tav>
                                      </p:tavLst>
                                    </p:anim>
                                    <p:anim calcmode="lin" valueType="num">
                                      <p:cBhvr additive="base">
                                        <p:cTn id="21" dur="1000" fill="hold"/>
                                        <p:tgtEl>
                                          <p:spTgt spid="26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1220" grpId="0" animBg="1"/>
      <p:bldP spid="1801223"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0" name="Picture 45" descr="NAE - CC v12 070201_13">
            <a:extLst>
              <a:ext uri="{FF2B5EF4-FFF2-40B4-BE49-F238E27FC236}">
                <a16:creationId xmlns:a16="http://schemas.microsoft.com/office/drawing/2014/main" id="{6C49EAE7-0E6B-758F-3D3B-CA47D8D26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600075"/>
            <a:ext cx="8153400" cy="583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8931" name="Arc 3">
            <a:extLst>
              <a:ext uri="{FF2B5EF4-FFF2-40B4-BE49-F238E27FC236}">
                <a16:creationId xmlns:a16="http://schemas.microsoft.com/office/drawing/2014/main" id="{E9A96B60-A01B-C17C-8EA5-78CAAD076EEE}"/>
              </a:ext>
            </a:extLst>
          </p:cNvPr>
          <p:cNvSpPr>
            <a:spLocks/>
          </p:cNvSpPr>
          <p:nvPr/>
        </p:nvSpPr>
        <p:spPr bwMode="auto">
          <a:xfrm rot="11716182" flipH="1">
            <a:off x="3665538" y="1587500"/>
            <a:ext cx="1603375" cy="2635250"/>
          </a:xfrm>
          <a:custGeom>
            <a:avLst/>
            <a:gdLst>
              <a:gd name="T0" fmla="*/ 2147483647 w 26061"/>
              <a:gd name="T1" fmla="*/ 2147483647 h 40373"/>
              <a:gd name="T2" fmla="*/ 2147483647 w 26061"/>
              <a:gd name="T3" fmla="*/ 2147483647 h 40373"/>
              <a:gd name="T4" fmla="*/ 2147483647 w 26061"/>
              <a:gd name="T5" fmla="*/ 2147483647 h 40373"/>
              <a:gd name="T6" fmla="*/ 0 60000 65536"/>
              <a:gd name="T7" fmla="*/ 0 60000 65536"/>
              <a:gd name="T8" fmla="*/ 0 60000 65536"/>
              <a:gd name="T9" fmla="*/ 0 w 26061"/>
              <a:gd name="T10" fmla="*/ 0 h 40373"/>
              <a:gd name="T11" fmla="*/ 26061 w 26061"/>
              <a:gd name="T12" fmla="*/ 40373 h 40373"/>
            </a:gdLst>
            <a:ahLst/>
            <a:cxnLst>
              <a:cxn ang="T6">
                <a:pos x="T0" y="T1"/>
              </a:cxn>
              <a:cxn ang="T7">
                <a:pos x="T2" y="T3"/>
              </a:cxn>
              <a:cxn ang="T8">
                <a:pos x="T4" y="T5"/>
              </a:cxn>
            </a:cxnLst>
            <a:rect l="T9" t="T10" r="T11" b="T12"/>
            <a:pathLst>
              <a:path w="26061" h="40373" fill="none" extrusionOk="0">
                <a:moveTo>
                  <a:pt x="10916" y="40373"/>
                </a:moveTo>
                <a:cubicBezTo>
                  <a:pt x="4168" y="36532"/>
                  <a:pt x="0" y="29365"/>
                  <a:pt x="0" y="21600"/>
                </a:cubicBezTo>
                <a:cubicBezTo>
                  <a:pt x="0" y="9670"/>
                  <a:pt x="9670" y="0"/>
                  <a:pt x="21600" y="0"/>
                </a:cubicBezTo>
                <a:cubicBezTo>
                  <a:pt x="23099" y="-1"/>
                  <a:pt x="24594" y="156"/>
                  <a:pt x="26061" y="465"/>
                </a:cubicBezTo>
              </a:path>
              <a:path w="26061" h="40373" stroke="0" extrusionOk="0">
                <a:moveTo>
                  <a:pt x="10916" y="40373"/>
                </a:moveTo>
                <a:cubicBezTo>
                  <a:pt x="4168" y="36532"/>
                  <a:pt x="0" y="29365"/>
                  <a:pt x="0" y="21600"/>
                </a:cubicBezTo>
                <a:cubicBezTo>
                  <a:pt x="0" y="9670"/>
                  <a:pt x="9670" y="0"/>
                  <a:pt x="21600" y="0"/>
                </a:cubicBezTo>
                <a:cubicBezTo>
                  <a:pt x="23099" y="-1"/>
                  <a:pt x="24594" y="156"/>
                  <a:pt x="26061" y="465"/>
                </a:cubicBezTo>
                <a:lnTo>
                  <a:pt x="21600" y="21600"/>
                </a:lnTo>
                <a:lnTo>
                  <a:pt x="10916" y="40373"/>
                </a:lnTo>
                <a:close/>
              </a:path>
            </a:pathLst>
          </a:custGeom>
          <a:noFill/>
          <a:ln w="50800" cap="rnd">
            <a:solidFill>
              <a:srgbClr val="FF0033"/>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 name="Group 4">
            <a:extLst>
              <a:ext uri="{FF2B5EF4-FFF2-40B4-BE49-F238E27FC236}">
                <a16:creationId xmlns:a16="http://schemas.microsoft.com/office/drawing/2014/main" id="{9D694271-5BF7-9F44-D062-6E9BCEF1E989}"/>
              </a:ext>
            </a:extLst>
          </p:cNvPr>
          <p:cNvGrpSpPr>
            <a:grpSpLocks/>
          </p:cNvGrpSpPr>
          <p:nvPr/>
        </p:nvGrpSpPr>
        <p:grpSpPr bwMode="auto">
          <a:xfrm>
            <a:off x="1219200" y="4298950"/>
            <a:ext cx="1914525" cy="504825"/>
            <a:chOff x="768" y="2544"/>
            <a:chExt cx="1206" cy="318"/>
          </a:xfrm>
        </p:grpSpPr>
        <p:sp>
          <p:nvSpPr>
            <p:cNvPr id="27689" name="Rectangle 5">
              <a:extLst>
                <a:ext uri="{FF2B5EF4-FFF2-40B4-BE49-F238E27FC236}">
                  <a16:creationId xmlns:a16="http://schemas.microsoft.com/office/drawing/2014/main" id="{CF8EB05A-FB85-B526-6972-D09F8DB913D5}"/>
                </a:ext>
              </a:extLst>
            </p:cNvPr>
            <p:cNvSpPr>
              <a:spLocks noChangeArrowheads="1"/>
            </p:cNvSpPr>
            <p:nvPr/>
          </p:nvSpPr>
          <p:spPr bwMode="auto">
            <a:xfrm>
              <a:off x="768" y="2544"/>
              <a:ext cx="1206" cy="318"/>
            </a:xfrm>
            <a:prstGeom prst="rect">
              <a:avLst/>
            </a:prstGeom>
            <a:solidFill>
              <a:schemeClr val="tx2"/>
            </a:solidFill>
            <a:ln w="28575">
              <a:solidFill>
                <a:srgbClr val="FF0000"/>
              </a:solidFill>
              <a:miter lim="800000"/>
              <a:headEnd/>
              <a:tailEnd/>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90" name="Rectangle 6">
              <a:extLst>
                <a:ext uri="{FF2B5EF4-FFF2-40B4-BE49-F238E27FC236}">
                  <a16:creationId xmlns:a16="http://schemas.microsoft.com/office/drawing/2014/main" id="{ED4B4C51-BB00-01C0-2824-E89B085651E3}"/>
                </a:ext>
              </a:extLst>
            </p:cNvPr>
            <p:cNvSpPr>
              <a:spLocks noChangeArrowheads="1"/>
            </p:cNvSpPr>
            <p:nvPr/>
          </p:nvSpPr>
          <p:spPr bwMode="auto">
            <a:xfrm>
              <a:off x="804" y="2586"/>
              <a:ext cx="1146" cy="229"/>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solidFill>
                    <a:srgbClr val="FF0000"/>
                  </a:solidFill>
                </a:rPr>
                <a:t>#2-Select code</a:t>
              </a:r>
              <a:endParaRPr lang="en-US" altLang="en-US" sz="1800">
                <a:solidFill>
                  <a:schemeClr val="bg2"/>
                </a:solidFill>
              </a:endParaRPr>
            </a:p>
          </p:txBody>
        </p:sp>
      </p:grpSp>
      <p:grpSp>
        <p:nvGrpSpPr>
          <p:cNvPr id="3" name="Group 7">
            <a:extLst>
              <a:ext uri="{FF2B5EF4-FFF2-40B4-BE49-F238E27FC236}">
                <a16:creationId xmlns:a16="http://schemas.microsoft.com/office/drawing/2014/main" id="{CA6F1F61-3D9C-1A83-086E-9864D76E8D79}"/>
              </a:ext>
            </a:extLst>
          </p:cNvPr>
          <p:cNvGrpSpPr>
            <a:grpSpLocks/>
          </p:cNvGrpSpPr>
          <p:nvPr/>
        </p:nvGrpSpPr>
        <p:grpSpPr bwMode="auto">
          <a:xfrm>
            <a:off x="4648200" y="1146175"/>
            <a:ext cx="2028825" cy="533400"/>
            <a:chOff x="2928" y="558"/>
            <a:chExt cx="1278" cy="336"/>
          </a:xfrm>
        </p:grpSpPr>
        <p:sp>
          <p:nvSpPr>
            <p:cNvPr id="27687" name="Rectangle 8">
              <a:extLst>
                <a:ext uri="{FF2B5EF4-FFF2-40B4-BE49-F238E27FC236}">
                  <a16:creationId xmlns:a16="http://schemas.microsoft.com/office/drawing/2014/main" id="{C5BAEE50-3412-BB92-79D3-36E067F6BEA5}"/>
                </a:ext>
              </a:extLst>
            </p:cNvPr>
            <p:cNvSpPr>
              <a:spLocks noChangeArrowheads="1"/>
            </p:cNvSpPr>
            <p:nvPr/>
          </p:nvSpPr>
          <p:spPr bwMode="auto">
            <a:xfrm>
              <a:off x="2928" y="558"/>
              <a:ext cx="1278" cy="336"/>
            </a:xfrm>
            <a:prstGeom prst="rect">
              <a:avLst/>
            </a:prstGeom>
            <a:solidFill>
              <a:schemeClr val="tx2"/>
            </a:solidFill>
            <a:ln w="28575">
              <a:solidFill>
                <a:srgbClr val="FF0000"/>
              </a:solidFill>
              <a:miter lim="800000"/>
              <a:headEnd/>
              <a:tailEnd/>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88" name="Rectangle 9">
              <a:extLst>
                <a:ext uri="{FF2B5EF4-FFF2-40B4-BE49-F238E27FC236}">
                  <a16:creationId xmlns:a16="http://schemas.microsoft.com/office/drawing/2014/main" id="{A0A3E975-8EB0-95CC-1C28-A06D502903BF}"/>
                </a:ext>
              </a:extLst>
            </p:cNvPr>
            <p:cNvSpPr>
              <a:spLocks noChangeArrowheads="1"/>
            </p:cNvSpPr>
            <p:nvPr/>
          </p:nvSpPr>
          <p:spPr bwMode="auto">
            <a:xfrm>
              <a:off x="2970" y="612"/>
              <a:ext cx="1221" cy="229"/>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solidFill>
                    <a:srgbClr val="FF0000"/>
                  </a:solidFill>
                </a:rPr>
                <a:t>#4-Provide PDIs</a:t>
              </a:r>
              <a:endParaRPr lang="en-US" altLang="en-US" sz="1800">
                <a:solidFill>
                  <a:schemeClr val="bg2"/>
                </a:solidFill>
              </a:endParaRPr>
            </a:p>
          </p:txBody>
        </p:sp>
      </p:grpSp>
      <p:sp>
        <p:nvSpPr>
          <p:cNvPr id="1788938" name="Arc 10">
            <a:extLst>
              <a:ext uri="{FF2B5EF4-FFF2-40B4-BE49-F238E27FC236}">
                <a16:creationId xmlns:a16="http://schemas.microsoft.com/office/drawing/2014/main" id="{840D6318-FB29-5554-7944-C26888DBFB46}"/>
              </a:ext>
            </a:extLst>
          </p:cNvPr>
          <p:cNvSpPr>
            <a:spLocks/>
          </p:cNvSpPr>
          <p:nvPr/>
        </p:nvSpPr>
        <p:spPr bwMode="auto">
          <a:xfrm>
            <a:off x="4876800" y="2374900"/>
            <a:ext cx="1295400" cy="871538"/>
          </a:xfrm>
          <a:custGeom>
            <a:avLst/>
            <a:gdLst>
              <a:gd name="T0" fmla="*/ 2147483647 w 21600"/>
              <a:gd name="T1" fmla="*/ 2147483647 h 26049"/>
              <a:gd name="T2" fmla="*/ 2147483647 w 21600"/>
              <a:gd name="T3" fmla="*/ 0 h 26049"/>
              <a:gd name="T4" fmla="*/ 2147483647 w 21600"/>
              <a:gd name="T5" fmla="*/ 2147483647 h 26049"/>
              <a:gd name="T6" fmla="*/ 0 60000 65536"/>
              <a:gd name="T7" fmla="*/ 0 60000 65536"/>
              <a:gd name="T8" fmla="*/ 0 60000 65536"/>
              <a:gd name="T9" fmla="*/ 0 w 21600"/>
              <a:gd name="T10" fmla="*/ 0 h 26049"/>
              <a:gd name="T11" fmla="*/ 21600 w 21600"/>
              <a:gd name="T12" fmla="*/ 26049 h 26049"/>
            </a:gdLst>
            <a:ahLst/>
            <a:cxnLst>
              <a:cxn ang="T6">
                <a:pos x="T0" y="T1"/>
              </a:cxn>
              <a:cxn ang="T7">
                <a:pos x="T2" y="T3"/>
              </a:cxn>
              <a:cxn ang="T8">
                <a:pos x="T4" y="T5"/>
              </a:cxn>
            </a:cxnLst>
            <a:rect l="T9" t="T10" r="T11" b="T12"/>
            <a:pathLst>
              <a:path w="21600" h="26049" fill="none" extrusionOk="0">
                <a:moveTo>
                  <a:pt x="3680" y="26049"/>
                </a:moveTo>
                <a:cubicBezTo>
                  <a:pt x="1281" y="22484"/>
                  <a:pt x="0" y="18284"/>
                  <a:pt x="0" y="13988"/>
                </a:cubicBezTo>
                <a:cubicBezTo>
                  <a:pt x="-1" y="8863"/>
                  <a:pt x="1822" y="3905"/>
                  <a:pt x="5141" y="0"/>
                </a:cubicBezTo>
              </a:path>
              <a:path w="21600" h="26049" stroke="0" extrusionOk="0">
                <a:moveTo>
                  <a:pt x="3680" y="26049"/>
                </a:moveTo>
                <a:cubicBezTo>
                  <a:pt x="1281" y="22484"/>
                  <a:pt x="0" y="18284"/>
                  <a:pt x="0" y="13988"/>
                </a:cubicBezTo>
                <a:cubicBezTo>
                  <a:pt x="-1" y="8863"/>
                  <a:pt x="1822" y="3905"/>
                  <a:pt x="5141" y="0"/>
                </a:cubicBezTo>
                <a:lnTo>
                  <a:pt x="21600" y="13988"/>
                </a:lnTo>
                <a:lnTo>
                  <a:pt x="3680" y="26049"/>
                </a:lnTo>
                <a:close/>
              </a:path>
            </a:pathLst>
          </a:custGeom>
          <a:noFill/>
          <a:ln w="50800" cap="rnd">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 name="Group 11">
            <a:extLst>
              <a:ext uri="{FF2B5EF4-FFF2-40B4-BE49-F238E27FC236}">
                <a16:creationId xmlns:a16="http://schemas.microsoft.com/office/drawing/2014/main" id="{BAD9D46C-E9C6-C4E5-78B3-98C9B18EEFBC}"/>
              </a:ext>
            </a:extLst>
          </p:cNvPr>
          <p:cNvGrpSpPr>
            <a:grpSpLocks/>
          </p:cNvGrpSpPr>
          <p:nvPr/>
        </p:nvGrpSpPr>
        <p:grpSpPr bwMode="auto">
          <a:xfrm>
            <a:off x="5105400" y="2984500"/>
            <a:ext cx="2590800" cy="533400"/>
            <a:chOff x="3216" y="1716"/>
            <a:chExt cx="1632" cy="336"/>
          </a:xfrm>
        </p:grpSpPr>
        <p:sp>
          <p:nvSpPr>
            <p:cNvPr id="27685" name="Rectangle 12">
              <a:extLst>
                <a:ext uri="{FF2B5EF4-FFF2-40B4-BE49-F238E27FC236}">
                  <a16:creationId xmlns:a16="http://schemas.microsoft.com/office/drawing/2014/main" id="{20AED71D-F9A0-FB15-0EA0-0772785BED93}"/>
                </a:ext>
              </a:extLst>
            </p:cNvPr>
            <p:cNvSpPr>
              <a:spLocks noChangeArrowheads="1"/>
            </p:cNvSpPr>
            <p:nvPr/>
          </p:nvSpPr>
          <p:spPr bwMode="auto">
            <a:xfrm>
              <a:off x="3216" y="1716"/>
              <a:ext cx="1632" cy="336"/>
            </a:xfrm>
            <a:prstGeom prst="rect">
              <a:avLst/>
            </a:prstGeom>
            <a:solidFill>
              <a:schemeClr val="tx2"/>
            </a:solidFill>
            <a:ln w="28575">
              <a:solidFill>
                <a:srgbClr val="FF0000"/>
              </a:solidFill>
              <a:miter lim="800000"/>
              <a:headEnd/>
              <a:tailEnd/>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86" name="Rectangle 13">
              <a:extLst>
                <a:ext uri="{FF2B5EF4-FFF2-40B4-BE49-F238E27FC236}">
                  <a16:creationId xmlns:a16="http://schemas.microsoft.com/office/drawing/2014/main" id="{1B920E6A-7ABF-C367-DC5E-10E2EEBEC62A}"/>
                </a:ext>
              </a:extLst>
            </p:cNvPr>
            <p:cNvSpPr>
              <a:spLocks noChangeArrowheads="1"/>
            </p:cNvSpPr>
            <p:nvPr/>
          </p:nvSpPr>
          <p:spPr bwMode="auto">
            <a:xfrm>
              <a:off x="3246" y="1764"/>
              <a:ext cx="1602" cy="229"/>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solidFill>
                    <a:srgbClr val="FF0000"/>
                  </a:solidFill>
                </a:rPr>
                <a:t>#6-Follow DLS Links</a:t>
              </a:r>
              <a:endParaRPr lang="en-US" altLang="en-US" sz="1800">
                <a:solidFill>
                  <a:schemeClr val="bg2"/>
                </a:solidFill>
              </a:endParaRPr>
            </a:p>
          </p:txBody>
        </p:sp>
      </p:grpSp>
      <p:grpSp>
        <p:nvGrpSpPr>
          <p:cNvPr id="5" name="Group 14">
            <a:extLst>
              <a:ext uri="{FF2B5EF4-FFF2-40B4-BE49-F238E27FC236}">
                <a16:creationId xmlns:a16="http://schemas.microsoft.com/office/drawing/2014/main" id="{63122E4B-3F80-CE99-D707-0BC045922671}"/>
              </a:ext>
            </a:extLst>
          </p:cNvPr>
          <p:cNvGrpSpPr>
            <a:grpSpLocks/>
          </p:cNvGrpSpPr>
          <p:nvPr/>
        </p:nvGrpSpPr>
        <p:grpSpPr bwMode="auto">
          <a:xfrm>
            <a:off x="5181600" y="1993900"/>
            <a:ext cx="3352800" cy="533400"/>
            <a:chOff x="3264" y="1092"/>
            <a:chExt cx="2112" cy="336"/>
          </a:xfrm>
        </p:grpSpPr>
        <p:sp>
          <p:nvSpPr>
            <p:cNvPr id="27683" name="Rectangle 15">
              <a:extLst>
                <a:ext uri="{FF2B5EF4-FFF2-40B4-BE49-F238E27FC236}">
                  <a16:creationId xmlns:a16="http://schemas.microsoft.com/office/drawing/2014/main" id="{B8166B7E-FC16-F95A-C467-B434BACC6010}"/>
                </a:ext>
              </a:extLst>
            </p:cNvPr>
            <p:cNvSpPr>
              <a:spLocks noChangeArrowheads="1"/>
            </p:cNvSpPr>
            <p:nvPr/>
          </p:nvSpPr>
          <p:spPr bwMode="auto">
            <a:xfrm>
              <a:off x="3264" y="1092"/>
              <a:ext cx="2112" cy="336"/>
            </a:xfrm>
            <a:prstGeom prst="rect">
              <a:avLst/>
            </a:prstGeom>
            <a:solidFill>
              <a:schemeClr val="tx2"/>
            </a:solidFill>
            <a:ln w="28575">
              <a:solidFill>
                <a:srgbClr val="FF0000"/>
              </a:solidFill>
              <a:miter lim="800000"/>
              <a:headEnd/>
              <a:tailEnd/>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84" name="Rectangle 16">
              <a:extLst>
                <a:ext uri="{FF2B5EF4-FFF2-40B4-BE49-F238E27FC236}">
                  <a16:creationId xmlns:a16="http://schemas.microsoft.com/office/drawing/2014/main" id="{8FA71A8D-1240-8568-2930-46CDD8B651AE}"/>
                </a:ext>
              </a:extLst>
            </p:cNvPr>
            <p:cNvSpPr>
              <a:spLocks noChangeArrowheads="1"/>
            </p:cNvSpPr>
            <p:nvPr/>
          </p:nvSpPr>
          <p:spPr bwMode="auto">
            <a:xfrm>
              <a:off x="3336" y="1140"/>
              <a:ext cx="1959" cy="229"/>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solidFill>
                    <a:srgbClr val="FF0000"/>
                  </a:solidFill>
                </a:rPr>
                <a:t>#5-Read EMD Information</a:t>
              </a:r>
              <a:endParaRPr lang="en-US" altLang="en-US" sz="1000">
                <a:solidFill>
                  <a:schemeClr val="bg2"/>
                </a:solidFill>
              </a:endParaRPr>
            </a:p>
          </p:txBody>
        </p:sp>
      </p:grpSp>
      <p:sp>
        <p:nvSpPr>
          <p:cNvPr id="1788945" name="Arc 17">
            <a:extLst>
              <a:ext uri="{FF2B5EF4-FFF2-40B4-BE49-F238E27FC236}">
                <a16:creationId xmlns:a16="http://schemas.microsoft.com/office/drawing/2014/main" id="{39745A1E-68F7-075A-43B2-4E4B418F7641}"/>
              </a:ext>
            </a:extLst>
          </p:cNvPr>
          <p:cNvSpPr>
            <a:spLocks/>
          </p:cNvSpPr>
          <p:nvPr/>
        </p:nvSpPr>
        <p:spPr bwMode="auto">
          <a:xfrm rot="16200000" flipH="1">
            <a:off x="5871369" y="2296319"/>
            <a:ext cx="2209800" cy="538162"/>
          </a:xfrm>
          <a:custGeom>
            <a:avLst/>
            <a:gdLst>
              <a:gd name="T0" fmla="*/ 2147483647 w 21597"/>
              <a:gd name="T1" fmla="*/ 2147483647 h 14187"/>
              <a:gd name="T2" fmla="*/ 0 w 21597"/>
              <a:gd name="T3" fmla="*/ 2147483647 h 14187"/>
              <a:gd name="T4" fmla="*/ 2147483647 w 21597"/>
              <a:gd name="T5" fmla="*/ 0 h 14187"/>
              <a:gd name="T6" fmla="*/ 0 60000 65536"/>
              <a:gd name="T7" fmla="*/ 0 60000 65536"/>
              <a:gd name="T8" fmla="*/ 0 60000 65536"/>
              <a:gd name="T9" fmla="*/ 0 w 21597"/>
              <a:gd name="T10" fmla="*/ 0 h 14187"/>
              <a:gd name="T11" fmla="*/ 21597 w 21597"/>
              <a:gd name="T12" fmla="*/ 14187 h 14187"/>
            </a:gdLst>
            <a:ahLst/>
            <a:cxnLst>
              <a:cxn ang="T6">
                <a:pos x="T0" y="T1"/>
              </a:cxn>
              <a:cxn ang="T7">
                <a:pos x="T2" y="T3"/>
              </a:cxn>
              <a:cxn ang="T8">
                <a:pos x="T4" y="T5"/>
              </a:cxn>
            </a:cxnLst>
            <a:rect l="T9" t="T10" r="T11" b="T12"/>
            <a:pathLst>
              <a:path w="21597" h="14187" fill="none" extrusionOk="0">
                <a:moveTo>
                  <a:pt x="5309" y="14186"/>
                </a:moveTo>
                <a:cubicBezTo>
                  <a:pt x="1962" y="10344"/>
                  <a:pt x="82" y="5443"/>
                  <a:pt x="-1" y="349"/>
                </a:cubicBezTo>
              </a:path>
              <a:path w="21597" h="14187" stroke="0" extrusionOk="0">
                <a:moveTo>
                  <a:pt x="5309" y="14186"/>
                </a:moveTo>
                <a:cubicBezTo>
                  <a:pt x="1962" y="10344"/>
                  <a:pt x="82" y="5443"/>
                  <a:pt x="-1" y="349"/>
                </a:cubicBezTo>
                <a:lnTo>
                  <a:pt x="21597" y="0"/>
                </a:lnTo>
                <a:lnTo>
                  <a:pt x="5309" y="14186"/>
                </a:lnTo>
                <a:close/>
              </a:path>
            </a:pathLst>
          </a:custGeom>
          <a:noFill/>
          <a:ln w="50800" cap="rnd">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Text Box 18">
            <a:extLst>
              <a:ext uri="{FF2B5EF4-FFF2-40B4-BE49-F238E27FC236}">
                <a16:creationId xmlns:a16="http://schemas.microsoft.com/office/drawing/2014/main" id="{36FBF53F-44C2-4324-4425-47F1E058B3A7}"/>
              </a:ext>
            </a:extLst>
          </p:cNvPr>
          <p:cNvSpPr txBox="1">
            <a:spLocks noChangeArrowheads="1"/>
          </p:cNvSpPr>
          <p:nvPr/>
        </p:nvSpPr>
        <p:spPr bwMode="auto">
          <a:xfrm>
            <a:off x="6429375" y="3965575"/>
            <a:ext cx="2114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chemeClr val="hlink"/>
              </a:buClr>
              <a:buSzPct val="90000"/>
              <a:buFont typeface="Wingdings" pitchFamily="2" charset="2"/>
              <a:buBlip>
                <a:blip r:embed="rId4"/>
              </a:buBlip>
              <a:tabLst>
                <a:tab pos="1257300" algn="l"/>
              </a:tabLst>
              <a:defRPr sz="3200">
                <a:solidFill>
                  <a:schemeClr val="tx1"/>
                </a:solidFill>
                <a:latin typeface="Arial" panose="020B0604020202020204" pitchFamily="34" charset="0"/>
              </a:defRPr>
            </a:lvl1pPr>
            <a:lvl2pPr marL="742950" indent="-285750" eaLnBrk="0" hangingPunct="0">
              <a:spcBef>
                <a:spcPct val="20000"/>
              </a:spcBef>
              <a:buChar char="–"/>
              <a:tabLst>
                <a:tab pos="125730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tabLst>
                <a:tab pos="1257300" algn="l"/>
              </a:tabLst>
              <a:defRPr sz="2400">
                <a:solidFill>
                  <a:schemeClr val="tx1"/>
                </a:solidFill>
                <a:latin typeface="Arial" panose="020B0604020202020204" pitchFamily="34" charset="0"/>
              </a:defRPr>
            </a:lvl3pPr>
            <a:lvl4pPr marL="1600200" indent="-228600" eaLnBrk="0" hangingPunct="0">
              <a:spcBef>
                <a:spcPct val="20000"/>
              </a:spcBef>
              <a:buChar char="–"/>
              <a:tabLst>
                <a:tab pos="125730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000"/>
              <a:t>1st Responder	HOT</a:t>
            </a:r>
          </a:p>
          <a:p>
            <a:pPr eaLnBrk="1" hangingPunct="1">
              <a:spcBef>
                <a:spcPct val="0"/>
              </a:spcBef>
              <a:buClrTx/>
              <a:buSzTx/>
              <a:buFontTx/>
              <a:buNone/>
            </a:pPr>
            <a:r>
              <a:rPr lang="en-US" altLang="en-US" sz="1000"/>
              <a:t>ALS	HOT</a:t>
            </a:r>
          </a:p>
        </p:txBody>
      </p:sp>
      <p:sp>
        <p:nvSpPr>
          <p:cNvPr id="27659" name="Text Box 19">
            <a:extLst>
              <a:ext uri="{FF2B5EF4-FFF2-40B4-BE49-F238E27FC236}">
                <a16:creationId xmlns:a16="http://schemas.microsoft.com/office/drawing/2014/main" id="{DC00A3F8-3506-D5A9-B316-CD7AA89E4663}"/>
              </a:ext>
            </a:extLst>
          </p:cNvPr>
          <p:cNvSpPr txBox="1">
            <a:spLocks noChangeArrowheads="1"/>
          </p:cNvSpPr>
          <p:nvPr/>
        </p:nvSpPr>
        <p:spPr bwMode="auto">
          <a:xfrm>
            <a:off x="6411913" y="5805488"/>
            <a:ext cx="21891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chemeClr val="hlink"/>
              </a:buClr>
              <a:buSzPct val="90000"/>
              <a:buFont typeface="Wingdings" pitchFamily="2" charset="2"/>
              <a:buBlip>
                <a:blip r:embed="rId4"/>
              </a:buBlip>
              <a:tabLst>
                <a:tab pos="1257300" algn="l"/>
              </a:tabLst>
              <a:defRPr sz="3200">
                <a:solidFill>
                  <a:schemeClr val="tx1"/>
                </a:solidFill>
                <a:latin typeface="Arial" panose="020B0604020202020204" pitchFamily="34" charset="0"/>
              </a:defRPr>
            </a:lvl1pPr>
            <a:lvl2pPr marL="742950" indent="-285750" eaLnBrk="0" hangingPunct="0">
              <a:spcBef>
                <a:spcPct val="20000"/>
              </a:spcBef>
              <a:buChar char="–"/>
              <a:tabLst>
                <a:tab pos="125730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tabLst>
                <a:tab pos="1257300" algn="l"/>
              </a:tabLst>
              <a:defRPr sz="2400">
                <a:solidFill>
                  <a:schemeClr val="tx1"/>
                </a:solidFill>
                <a:latin typeface="Arial" panose="020B0604020202020204" pitchFamily="34" charset="0"/>
              </a:defRPr>
            </a:lvl3pPr>
            <a:lvl4pPr marL="1600200" indent="-228600" eaLnBrk="0" hangingPunct="0">
              <a:spcBef>
                <a:spcPct val="20000"/>
              </a:spcBef>
              <a:buChar char="–"/>
              <a:tabLst>
                <a:tab pos="125730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tabLst>
                <a:tab pos="1257300" algn="l"/>
              </a:tabLst>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000"/>
              <a:t>BLS Ambulance	COLD</a:t>
            </a:r>
            <a:endParaRPr lang="en-US" altLang="en-US" sz="1200"/>
          </a:p>
        </p:txBody>
      </p:sp>
      <p:grpSp>
        <p:nvGrpSpPr>
          <p:cNvPr id="6" name="Group 20">
            <a:extLst>
              <a:ext uri="{FF2B5EF4-FFF2-40B4-BE49-F238E27FC236}">
                <a16:creationId xmlns:a16="http://schemas.microsoft.com/office/drawing/2014/main" id="{0F1887EB-1390-7897-9D7D-AAFEED5A8E56}"/>
              </a:ext>
            </a:extLst>
          </p:cNvPr>
          <p:cNvGrpSpPr>
            <a:grpSpLocks/>
          </p:cNvGrpSpPr>
          <p:nvPr/>
        </p:nvGrpSpPr>
        <p:grpSpPr bwMode="auto">
          <a:xfrm>
            <a:off x="6096000" y="4298950"/>
            <a:ext cx="2284413" cy="533400"/>
            <a:chOff x="2551" y="3312"/>
            <a:chExt cx="1439" cy="336"/>
          </a:xfrm>
        </p:grpSpPr>
        <p:sp>
          <p:nvSpPr>
            <p:cNvPr id="27681" name="Rectangle 21">
              <a:extLst>
                <a:ext uri="{FF2B5EF4-FFF2-40B4-BE49-F238E27FC236}">
                  <a16:creationId xmlns:a16="http://schemas.microsoft.com/office/drawing/2014/main" id="{A70E8D01-457E-EB30-339E-D739939C4E4F}"/>
                </a:ext>
              </a:extLst>
            </p:cNvPr>
            <p:cNvSpPr>
              <a:spLocks noChangeArrowheads="1"/>
            </p:cNvSpPr>
            <p:nvPr/>
          </p:nvSpPr>
          <p:spPr bwMode="auto">
            <a:xfrm>
              <a:off x="2551" y="3312"/>
              <a:ext cx="1439" cy="336"/>
            </a:xfrm>
            <a:prstGeom prst="rect">
              <a:avLst/>
            </a:prstGeom>
            <a:solidFill>
              <a:schemeClr val="tx2"/>
            </a:solidFill>
            <a:ln w="28575">
              <a:solidFill>
                <a:srgbClr val="FF0000"/>
              </a:solidFill>
              <a:miter lim="800000"/>
              <a:headEnd/>
              <a:tailEnd/>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82" name="Rectangle 22">
              <a:extLst>
                <a:ext uri="{FF2B5EF4-FFF2-40B4-BE49-F238E27FC236}">
                  <a16:creationId xmlns:a16="http://schemas.microsoft.com/office/drawing/2014/main" id="{FAFF3C3D-212C-44DA-83F5-1374EDCE88DA}"/>
                </a:ext>
              </a:extLst>
            </p:cNvPr>
            <p:cNvSpPr>
              <a:spLocks noChangeArrowheads="1"/>
            </p:cNvSpPr>
            <p:nvPr/>
          </p:nvSpPr>
          <p:spPr bwMode="auto">
            <a:xfrm>
              <a:off x="2592" y="3366"/>
              <a:ext cx="1380" cy="229"/>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solidFill>
                    <a:srgbClr val="FF0000"/>
                  </a:solidFill>
                </a:rPr>
                <a:t>#3-Send response</a:t>
              </a:r>
              <a:endParaRPr lang="en-US" altLang="en-US" sz="1800">
                <a:solidFill>
                  <a:schemeClr val="bg2"/>
                </a:solidFill>
              </a:endParaRPr>
            </a:p>
          </p:txBody>
        </p:sp>
      </p:grpSp>
      <p:sp>
        <p:nvSpPr>
          <p:cNvPr id="1788951" name="Line 23">
            <a:extLst>
              <a:ext uri="{FF2B5EF4-FFF2-40B4-BE49-F238E27FC236}">
                <a16:creationId xmlns:a16="http://schemas.microsoft.com/office/drawing/2014/main" id="{7D8A5C43-4B3A-8DF4-2AEF-1A316A052491}"/>
              </a:ext>
            </a:extLst>
          </p:cNvPr>
          <p:cNvSpPr>
            <a:spLocks noChangeShapeType="1"/>
          </p:cNvSpPr>
          <p:nvPr/>
        </p:nvSpPr>
        <p:spPr bwMode="auto">
          <a:xfrm>
            <a:off x="3133725" y="4670425"/>
            <a:ext cx="2962275" cy="9525"/>
          </a:xfrm>
          <a:prstGeom prst="line">
            <a:avLst/>
          </a:prstGeom>
          <a:noFill/>
          <a:ln w="57150">
            <a:solidFill>
              <a:srgbClr val="FF0033"/>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88952" name="Line 24">
            <a:extLst>
              <a:ext uri="{FF2B5EF4-FFF2-40B4-BE49-F238E27FC236}">
                <a16:creationId xmlns:a16="http://schemas.microsoft.com/office/drawing/2014/main" id="{C077C63A-746E-9B86-A323-B2460C36162C}"/>
              </a:ext>
            </a:extLst>
          </p:cNvPr>
          <p:cNvSpPr>
            <a:spLocks noChangeShapeType="1"/>
          </p:cNvSpPr>
          <p:nvPr/>
        </p:nvSpPr>
        <p:spPr bwMode="auto">
          <a:xfrm>
            <a:off x="2009775" y="2441575"/>
            <a:ext cx="0" cy="1847850"/>
          </a:xfrm>
          <a:prstGeom prst="line">
            <a:avLst/>
          </a:prstGeom>
          <a:noFill/>
          <a:ln w="57150">
            <a:solidFill>
              <a:srgbClr val="FF0033"/>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88953" name="Line 25">
            <a:extLst>
              <a:ext uri="{FF2B5EF4-FFF2-40B4-BE49-F238E27FC236}">
                <a16:creationId xmlns:a16="http://schemas.microsoft.com/office/drawing/2014/main" id="{9F1F979C-B32F-C7D7-0166-FB9F6CD0F498}"/>
              </a:ext>
            </a:extLst>
          </p:cNvPr>
          <p:cNvSpPr>
            <a:spLocks noChangeShapeType="1"/>
          </p:cNvSpPr>
          <p:nvPr/>
        </p:nvSpPr>
        <p:spPr bwMode="auto">
          <a:xfrm flipH="1">
            <a:off x="4905375" y="4365625"/>
            <a:ext cx="1190625" cy="0"/>
          </a:xfrm>
          <a:prstGeom prst="line">
            <a:avLst/>
          </a:prstGeom>
          <a:noFill/>
          <a:ln w="5715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7664" name="Text Box 26">
            <a:extLst>
              <a:ext uri="{FF2B5EF4-FFF2-40B4-BE49-F238E27FC236}">
                <a16:creationId xmlns:a16="http://schemas.microsoft.com/office/drawing/2014/main" id="{0E7DE836-1627-6779-DDF6-54CFE71D2BBB}"/>
              </a:ext>
            </a:extLst>
          </p:cNvPr>
          <p:cNvSpPr txBox="1">
            <a:spLocks noChangeArrowheads="1"/>
          </p:cNvSpPr>
          <p:nvPr/>
        </p:nvSpPr>
        <p:spPr bwMode="auto">
          <a:xfrm>
            <a:off x="6434138" y="4821238"/>
            <a:ext cx="2128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chemeClr val="hlink"/>
              </a:buClr>
              <a:buSzPct val="90000"/>
              <a:buFont typeface="Wingdings" pitchFamily="2" charset="2"/>
              <a:buBlip>
                <a:blip r:embed="rId4"/>
              </a:buBlip>
              <a:tabLst>
                <a:tab pos="1200150" algn="l"/>
              </a:tabLst>
              <a:defRPr sz="3200">
                <a:solidFill>
                  <a:schemeClr val="tx1"/>
                </a:solidFill>
                <a:latin typeface="Arial" panose="020B0604020202020204" pitchFamily="34" charset="0"/>
              </a:defRPr>
            </a:lvl1pPr>
            <a:lvl2pPr marL="742950" indent="-285750" eaLnBrk="0" hangingPunct="0">
              <a:spcBef>
                <a:spcPct val="20000"/>
              </a:spcBef>
              <a:buChar char="–"/>
              <a:tabLst>
                <a:tab pos="1200150" algn="l"/>
              </a:tabLst>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tabLst>
                <a:tab pos="1200150" algn="l"/>
              </a:tabLst>
              <a:defRPr sz="2400">
                <a:solidFill>
                  <a:schemeClr val="tx1"/>
                </a:solidFill>
                <a:latin typeface="Arial" panose="020B0604020202020204" pitchFamily="34" charset="0"/>
              </a:defRPr>
            </a:lvl3pPr>
            <a:lvl4pPr marL="1600200" indent="-228600" eaLnBrk="0" hangingPunct="0">
              <a:spcBef>
                <a:spcPct val="20000"/>
              </a:spcBef>
              <a:buChar char="–"/>
              <a:tabLst>
                <a:tab pos="1200150" algn="l"/>
              </a:tabLst>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tabLst>
                <a:tab pos="12001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tabLst>
                <a:tab pos="12001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tabLst>
                <a:tab pos="12001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tabLst>
                <a:tab pos="12001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tabLst>
                <a:tab pos="1200150" algn="l"/>
              </a:tabLst>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000"/>
              <a:t>ALS	COLD</a:t>
            </a:r>
          </a:p>
          <a:p>
            <a:pPr eaLnBrk="1" hangingPunct="1">
              <a:spcBef>
                <a:spcPct val="0"/>
              </a:spcBef>
              <a:buClrTx/>
              <a:buSzTx/>
              <a:buFontTx/>
              <a:buNone/>
            </a:pPr>
            <a:r>
              <a:rPr lang="en-US" altLang="en-US" sz="1000"/>
              <a:t>ALS	COLD</a:t>
            </a:r>
          </a:p>
          <a:p>
            <a:pPr eaLnBrk="1" hangingPunct="1">
              <a:spcBef>
                <a:spcPct val="0"/>
              </a:spcBef>
              <a:buClrTx/>
              <a:buSzTx/>
              <a:buFontTx/>
              <a:buNone/>
            </a:pPr>
            <a:r>
              <a:rPr lang="en-US" altLang="en-US" sz="1000"/>
              <a:t>ALS	HOT</a:t>
            </a:r>
            <a:endParaRPr lang="en-US" altLang="en-US" sz="1200">
              <a:latin typeface="Times New Roman" panose="02020603050405020304" pitchFamily="18" charset="0"/>
            </a:endParaRPr>
          </a:p>
        </p:txBody>
      </p:sp>
      <p:grpSp>
        <p:nvGrpSpPr>
          <p:cNvPr id="7" name="Group 27">
            <a:extLst>
              <a:ext uri="{FF2B5EF4-FFF2-40B4-BE49-F238E27FC236}">
                <a16:creationId xmlns:a16="http://schemas.microsoft.com/office/drawing/2014/main" id="{CA24AA8F-6399-6C6D-A9DE-5FB6ABE65444}"/>
              </a:ext>
            </a:extLst>
          </p:cNvPr>
          <p:cNvGrpSpPr>
            <a:grpSpLocks/>
          </p:cNvGrpSpPr>
          <p:nvPr/>
        </p:nvGrpSpPr>
        <p:grpSpPr bwMode="auto">
          <a:xfrm>
            <a:off x="1143000" y="1936750"/>
            <a:ext cx="1981200" cy="500063"/>
            <a:chOff x="720" y="1056"/>
            <a:chExt cx="1248" cy="315"/>
          </a:xfrm>
        </p:grpSpPr>
        <p:sp>
          <p:nvSpPr>
            <p:cNvPr id="27679" name="Rectangle 28">
              <a:extLst>
                <a:ext uri="{FF2B5EF4-FFF2-40B4-BE49-F238E27FC236}">
                  <a16:creationId xmlns:a16="http://schemas.microsoft.com/office/drawing/2014/main" id="{B0CC7836-95FE-ED35-A467-9C0FFFB3ECAC}"/>
                </a:ext>
              </a:extLst>
            </p:cNvPr>
            <p:cNvSpPr>
              <a:spLocks noChangeArrowheads="1"/>
            </p:cNvSpPr>
            <p:nvPr/>
          </p:nvSpPr>
          <p:spPr bwMode="auto">
            <a:xfrm>
              <a:off x="720" y="1056"/>
              <a:ext cx="1248" cy="315"/>
            </a:xfrm>
            <a:prstGeom prst="rect">
              <a:avLst/>
            </a:prstGeom>
            <a:solidFill>
              <a:schemeClr val="tx2"/>
            </a:solidFill>
            <a:ln w="28575">
              <a:solidFill>
                <a:srgbClr val="FF0000"/>
              </a:solidFill>
              <a:miter lim="800000"/>
              <a:headEnd/>
              <a:tailEnd/>
            </a:ln>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57" name="Rectangle 29">
              <a:extLst>
                <a:ext uri="{FF2B5EF4-FFF2-40B4-BE49-F238E27FC236}">
                  <a16:creationId xmlns:a16="http://schemas.microsoft.com/office/drawing/2014/main" id="{BD95C486-230E-04B9-6D88-C7E4CD5673BA}"/>
                </a:ext>
              </a:extLst>
            </p:cNvPr>
            <p:cNvSpPr>
              <a:spLocks noChangeArrowheads="1"/>
            </p:cNvSpPr>
            <p:nvPr/>
          </p:nvSpPr>
          <p:spPr bwMode="auto">
            <a:xfrm>
              <a:off x="768" y="1076"/>
              <a:ext cx="1200" cy="286"/>
            </a:xfrm>
            <a:prstGeom prst="rect">
              <a:avLst/>
            </a:prstGeom>
            <a:solidFill>
              <a:srgbClr val="FFFF00"/>
            </a:solidFill>
            <a:ln w="12700">
              <a:noFill/>
              <a:miter lim="800000"/>
              <a:headEnd/>
              <a:tailEnd/>
            </a:ln>
            <a:effectLst/>
          </p:spPr>
          <p:txBody>
            <a:bodyPr lIns="90488" tIns="44450" rIns="90488" bIns="44450">
              <a:spAutoFit/>
            </a:bodyPr>
            <a:lstStyle/>
            <a:p>
              <a:pPr fontAlgn="auto">
                <a:spcBef>
                  <a:spcPct val="50000"/>
                </a:spcBef>
                <a:spcAft>
                  <a:spcPts val="0"/>
                </a:spcAft>
                <a:defRPr/>
              </a:pPr>
              <a:r>
                <a:rPr lang="en-US" dirty="0">
                  <a:solidFill>
                    <a:srgbClr val="FF0000"/>
                  </a:solidFill>
                  <a:latin typeface="Arial" charset="0"/>
                </a:rPr>
                <a:t>#1-Ask all KQs</a:t>
              </a:r>
              <a:r>
                <a:rPr lang="en-US" sz="2400" dirty="0">
                  <a:solidFill>
                    <a:schemeClr val="bg2"/>
                  </a:solidFill>
                  <a:effectLst>
                    <a:outerShdw blurRad="38100" dist="38100" dir="2700000" algn="tl">
                      <a:srgbClr val="000000"/>
                    </a:outerShdw>
                  </a:effectLst>
                  <a:latin typeface="Arial" charset="0"/>
                </a:rPr>
                <a:t> </a:t>
              </a:r>
            </a:p>
          </p:txBody>
        </p:sp>
      </p:grpSp>
      <p:sp>
        <p:nvSpPr>
          <p:cNvPr id="76818" name="Rectangle 30">
            <a:extLst>
              <a:ext uri="{FF2B5EF4-FFF2-40B4-BE49-F238E27FC236}">
                <a16:creationId xmlns:a16="http://schemas.microsoft.com/office/drawing/2014/main" id="{6424AE1C-C33C-1D92-1C39-649223A3FFCE}"/>
              </a:ext>
            </a:extLst>
          </p:cNvPr>
          <p:cNvSpPr>
            <a:spLocks noGrp="1" noChangeArrowheads="1"/>
          </p:cNvSpPr>
          <p:nvPr>
            <p:ph type="title" idx="4294967295"/>
          </p:nvPr>
        </p:nvSpPr>
        <p:spPr>
          <a:xfrm>
            <a:off x="0" y="76200"/>
            <a:ext cx="9144000" cy="533400"/>
          </a:xfrm>
        </p:spPr>
        <p:txBody>
          <a:bodyPr lIns="90488" tIns="44450" rIns="90488" bIns="44450">
            <a:normAutofit/>
          </a:bodyPr>
          <a:lstStyle/>
          <a:p>
            <a:pPr eaLnBrk="1" hangingPunct="1">
              <a:defRPr/>
            </a:pPr>
            <a:r>
              <a:rPr lang="en-US" altLang="en-US" sz="2900">
                <a:solidFill>
                  <a:srgbClr val="FFFF00"/>
                </a:solidFill>
              </a:rPr>
              <a:t>Protocol Pathway</a:t>
            </a:r>
          </a:p>
        </p:txBody>
      </p:sp>
      <p:sp>
        <p:nvSpPr>
          <p:cNvPr id="27667" name="AutoShape 31">
            <a:extLst>
              <a:ext uri="{FF2B5EF4-FFF2-40B4-BE49-F238E27FC236}">
                <a16:creationId xmlns:a16="http://schemas.microsoft.com/office/drawing/2014/main" id="{5A6E8C5A-C0F2-7B15-92EE-B2EB01D4F6F4}"/>
              </a:ext>
            </a:extLst>
          </p:cNvPr>
          <p:cNvSpPr>
            <a:spLocks noChangeArrowheads="1"/>
          </p:cNvSpPr>
          <p:nvPr/>
        </p:nvSpPr>
        <p:spPr bwMode="auto">
          <a:xfrm>
            <a:off x="7620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60" name="AutoShape 32">
            <a:extLst>
              <a:ext uri="{FF2B5EF4-FFF2-40B4-BE49-F238E27FC236}">
                <a16:creationId xmlns:a16="http://schemas.microsoft.com/office/drawing/2014/main" id="{258ED433-5486-93C4-2E50-A2144EEF0256}"/>
              </a:ext>
            </a:extLst>
          </p:cNvPr>
          <p:cNvSpPr>
            <a:spLocks noChangeArrowheads="1"/>
          </p:cNvSpPr>
          <p:nvPr/>
        </p:nvSpPr>
        <p:spPr bwMode="auto">
          <a:xfrm>
            <a:off x="7620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69" name="AutoShape 33">
            <a:extLst>
              <a:ext uri="{FF2B5EF4-FFF2-40B4-BE49-F238E27FC236}">
                <a16:creationId xmlns:a16="http://schemas.microsoft.com/office/drawing/2014/main" id="{18F7DE46-31BD-C181-B05E-BE66C801CCAD}"/>
              </a:ext>
            </a:extLst>
          </p:cNvPr>
          <p:cNvSpPr>
            <a:spLocks noChangeArrowheads="1"/>
          </p:cNvSpPr>
          <p:nvPr/>
        </p:nvSpPr>
        <p:spPr bwMode="auto">
          <a:xfrm>
            <a:off x="9906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62" name="AutoShape 34">
            <a:extLst>
              <a:ext uri="{FF2B5EF4-FFF2-40B4-BE49-F238E27FC236}">
                <a16:creationId xmlns:a16="http://schemas.microsoft.com/office/drawing/2014/main" id="{418E4D46-8330-0CB2-F424-F509932D5853}"/>
              </a:ext>
            </a:extLst>
          </p:cNvPr>
          <p:cNvSpPr>
            <a:spLocks noChangeArrowheads="1"/>
          </p:cNvSpPr>
          <p:nvPr/>
        </p:nvSpPr>
        <p:spPr bwMode="auto">
          <a:xfrm>
            <a:off x="9906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71" name="AutoShape 35">
            <a:extLst>
              <a:ext uri="{FF2B5EF4-FFF2-40B4-BE49-F238E27FC236}">
                <a16:creationId xmlns:a16="http://schemas.microsoft.com/office/drawing/2014/main" id="{A6C771D4-76DE-DC16-56F3-B28E51100BAB}"/>
              </a:ext>
            </a:extLst>
          </p:cNvPr>
          <p:cNvSpPr>
            <a:spLocks noChangeArrowheads="1"/>
          </p:cNvSpPr>
          <p:nvPr/>
        </p:nvSpPr>
        <p:spPr bwMode="auto">
          <a:xfrm>
            <a:off x="3048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64" name="AutoShape 36">
            <a:extLst>
              <a:ext uri="{FF2B5EF4-FFF2-40B4-BE49-F238E27FC236}">
                <a16:creationId xmlns:a16="http://schemas.microsoft.com/office/drawing/2014/main" id="{A4F81B38-BA3D-8D5B-0B19-4E49AD534914}"/>
              </a:ext>
            </a:extLst>
          </p:cNvPr>
          <p:cNvSpPr>
            <a:spLocks noChangeArrowheads="1"/>
          </p:cNvSpPr>
          <p:nvPr/>
        </p:nvSpPr>
        <p:spPr bwMode="auto">
          <a:xfrm>
            <a:off x="3048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73" name="AutoShape 37">
            <a:extLst>
              <a:ext uri="{FF2B5EF4-FFF2-40B4-BE49-F238E27FC236}">
                <a16:creationId xmlns:a16="http://schemas.microsoft.com/office/drawing/2014/main" id="{E69275C5-4355-5B4D-97D6-57092E0AE639}"/>
              </a:ext>
            </a:extLst>
          </p:cNvPr>
          <p:cNvSpPr>
            <a:spLocks noChangeArrowheads="1"/>
          </p:cNvSpPr>
          <p:nvPr/>
        </p:nvSpPr>
        <p:spPr bwMode="auto">
          <a:xfrm>
            <a:off x="5334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66" name="AutoShape 38">
            <a:extLst>
              <a:ext uri="{FF2B5EF4-FFF2-40B4-BE49-F238E27FC236}">
                <a16:creationId xmlns:a16="http://schemas.microsoft.com/office/drawing/2014/main" id="{251D8663-CCC4-1846-C007-F5F411B361EA}"/>
              </a:ext>
            </a:extLst>
          </p:cNvPr>
          <p:cNvSpPr>
            <a:spLocks noChangeArrowheads="1"/>
          </p:cNvSpPr>
          <p:nvPr/>
        </p:nvSpPr>
        <p:spPr bwMode="auto">
          <a:xfrm>
            <a:off x="5334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75" name="AutoShape 39">
            <a:extLst>
              <a:ext uri="{FF2B5EF4-FFF2-40B4-BE49-F238E27FC236}">
                <a16:creationId xmlns:a16="http://schemas.microsoft.com/office/drawing/2014/main" id="{9F8BABD9-D7A8-BE78-6F5F-7A50FB6E337C}"/>
              </a:ext>
            </a:extLst>
          </p:cNvPr>
          <p:cNvSpPr>
            <a:spLocks noChangeArrowheads="1"/>
          </p:cNvSpPr>
          <p:nvPr/>
        </p:nvSpPr>
        <p:spPr bwMode="auto">
          <a:xfrm>
            <a:off x="76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68" name="AutoShape 40">
            <a:extLst>
              <a:ext uri="{FF2B5EF4-FFF2-40B4-BE49-F238E27FC236}">
                <a16:creationId xmlns:a16="http://schemas.microsoft.com/office/drawing/2014/main" id="{A99A687A-BD4D-6DB5-0CC3-9C80ADB03DC1}"/>
              </a:ext>
            </a:extLst>
          </p:cNvPr>
          <p:cNvSpPr>
            <a:spLocks noChangeArrowheads="1"/>
          </p:cNvSpPr>
          <p:nvPr/>
        </p:nvSpPr>
        <p:spPr bwMode="auto">
          <a:xfrm>
            <a:off x="76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7677" name="AutoShape 41">
            <a:extLst>
              <a:ext uri="{FF2B5EF4-FFF2-40B4-BE49-F238E27FC236}">
                <a16:creationId xmlns:a16="http://schemas.microsoft.com/office/drawing/2014/main" id="{0114A0B4-BB07-4DA4-74FD-39E3502D3371}"/>
              </a:ext>
            </a:extLst>
          </p:cNvPr>
          <p:cNvSpPr>
            <a:spLocks noChangeArrowheads="1"/>
          </p:cNvSpPr>
          <p:nvPr/>
        </p:nvSpPr>
        <p:spPr bwMode="auto">
          <a:xfrm>
            <a:off x="1219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788970" name="AutoShape 42">
            <a:extLst>
              <a:ext uri="{FF2B5EF4-FFF2-40B4-BE49-F238E27FC236}">
                <a16:creationId xmlns:a16="http://schemas.microsoft.com/office/drawing/2014/main" id="{50831FAF-DBD9-E772-1B26-FC01211A4C53}"/>
              </a:ext>
            </a:extLst>
          </p:cNvPr>
          <p:cNvSpPr>
            <a:spLocks noChangeArrowheads="1"/>
          </p:cNvSpPr>
          <p:nvPr/>
        </p:nvSpPr>
        <p:spPr bwMode="auto">
          <a:xfrm>
            <a:off x="1219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8896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788964"/>
                                        </p:tgtEl>
                                        <p:attrNameLst>
                                          <p:attrName>style.visibility</p:attrName>
                                        </p:attrNameLst>
                                      </p:cBhvr>
                                      <p:to>
                                        <p:strVal val="visible"/>
                                      </p:to>
                                    </p:set>
                                  </p:childTnLst>
                                </p:cTn>
                              </p:par>
                            </p:childTnLst>
                          </p:cTn>
                        </p:par>
                        <p:par>
                          <p:cTn id="14" fill="hold" nodeType="after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1788952"/>
                                        </p:tgtEl>
                                        <p:attrNameLst>
                                          <p:attrName>style.visibility</p:attrName>
                                        </p:attrNameLst>
                                      </p:cBhvr>
                                      <p:to>
                                        <p:strVal val="visible"/>
                                      </p:to>
                                    </p:set>
                                    <p:animEffect transition="in" filter="wipe(up)">
                                      <p:cBhvr>
                                        <p:cTn id="17" dur="500"/>
                                        <p:tgtEl>
                                          <p:spTgt spid="1788952"/>
                                        </p:tgtEl>
                                      </p:cBhvr>
                                    </p:animEffect>
                                  </p:childTnLst>
                                </p:cTn>
                              </p:par>
                            </p:childTnLst>
                          </p:cTn>
                        </p:par>
                        <p:par>
                          <p:cTn id="18" fill="hold" nodeType="after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88966"/>
                                        </p:tgtEl>
                                        <p:attrNameLst>
                                          <p:attrName>style.visibility</p:attrName>
                                        </p:attrNameLst>
                                      </p:cBhvr>
                                      <p:to>
                                        <p:strVal val="visible"/>
                                      </p:to>
                                    </p:se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1788951"/>
                                        </p:tgtEl>
                                        <p:attrNameLst>
                                          <p:attrName>style.visibility</p:attrName>
                                        </p:attrNameLst>
                                      </p:cBhvr>
                                      <p:to>
                                        <p:strVal val="visible"/>
                                      </p:to>
                                    </p:set>
                                    <p:animEffect transition="in" filter="wipe(left)">
                                      <p:cBhvr>
                                        <p:cTn id="28" dur="500"/>
                                        <p:tgtEl>
                                          <p:spTgt spid="1788951"/>
                                        </p:tgtEl>
                                      </p:cBhvr>
                                    </p:animEffec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788960"/>
                                        </p:tgtEl>
                                        <p:attrNameLst>
                                          <p:attrName>style.visibility</p:attrName>
                                        </p:attrNameLst>
                                      </p:cBhvr>
                                      <p:to>
                                        <p:strVal val="visible"/>
                                      </p:to>
                                    </p:set>
                                  </p:childTnLst>
                                </p:cTn>
                              </p:par>
                            </p:childTnLst>
                          </p:cTn>
                        </p:par>
                        <p:par>
                          <p:cTn id="36" fill="hold" nodeType="afterGroup">
                            <p:stCondLst>
                              <p:cond delay="500"/>
                            </p:stCondLst>
                            <p:childTnLst>
                              <p:par>
                                <p:cTn id="37" presetID="22" presetClass="entr" presetSubtype="2" fill="hold" nodeType="afterEffect">
                                  <p:stCondLst>
                                    <p:cond delay="0"/>
                                  </p:stCondLst>
                                  <p:childTnLst>
                                    <p:set>
                                      <p:cBhvr>
                                        <p:cTn id="38" dur="1" fill="hold">
                                          <p:stCondLst>
                                            <p:cond delay="0"/>
                                          </p:stCondLst>
                                        </p:cTn>
                                        <p:tgtEl>
                                          <p:spTgt spid="1788953"/>
                                        </p:tgtEl>
                                        <p:attrNameLst>
                                          <p:attrName>style.visibility</p:attrName>
                                        </p:attrNameLst>
                                      </p:cBhvr>
                                      <p:to>
                                        <p:strVal val="visible"/>
                                      </p:to>
                                    </p:set>
                                    <p:animEffect transition="in" filter="wipe(right)">
                                      <p:cBhvr>
                                        <p:cTn id="39" dur="500"/>
                                        <p:tgtEl>
                                          <p:spTgt spid="1788953"/>
                                        </p:tgtEl>
                                      </p:cBhvr>
                                    </p:animEffect>
                                  </p:childTnLst>
                                </p:cTn>
                              </p:par>
                            </p:childTnLst>
                          </p:cTn>
                        </p:par>
                        <p:par>
                          <p:cTn id="40" fill="hold" nodeType="afterGroup">
                            <p:stCondLst>
                              <p:cond delay="1000"/>
                            </p:stCondLst>
                            <p:childTnLst>
                              <p:par>
                                <p:cTn id="41" presetID="22" presetClass="entr" presetSubtype="4" fill="hold" nodeType="afterEffect">
                                  <p:stCondLst>
                                    <p:cond delay="0"/>
                                  </p:stCondLst>
                                  <p:childTnLst>
                                    <p:set>
                                      <p:cBhvr>
                                        <p:cTn id="42" dur="1" fill="hold">
                                          <p:stCondLst>
                                            <p:cond delay="0"/>
                                          </p:stCondLst>
                                        </p:cTn>
                                        <p:tgtEl>
                                          <p:spTgt spid="1788931"/>
                                        </p:tgtEl>
                                        <p:attrNameLst>
                                          <p:attrName>style.visibility</p:attrName>
                                        </p:attrNameLst>
                                      </p:cBhvr>
                                      <p:to>
                                        <p:strVal val="visible"/>
                                      </p:to>
                                    </p:set>
                                    <p:animEffect transition="in" filter="wipe(down)">
                                      <p:cBhvr>
                                        <p:cTn id="43" dur="500"/>
                                        <p:tgtEl>
                                          <p:spTgt spid="1788931"/>
                                        </p:tgtEl>
                                      </p:cBhvr>
                                    </p:animEffect>
                                  </p:childTnLst>
                                </p:cTn>
                              </p:par>
                            </p:childTnLst>
                          </p:cTn>
                        </p:par>
                        <p:par>
                          <p:cTn id="44" fill="hold" nodeType="afterGroup">
                            <p:stCondLst>
                              <p:cond delay="1500"/>
                            </p:stCondLst>
                            <p:childTnLst>
                              <p:par>
                                <p:cTn id="45" presetID="1" presetClass="entr" presetSubtype="0" fill="hold" nodeType="afterEffect">
                                  <p:stCondLst>
                                    <p:cond delay="0"/>
                                  </p:stCondLst>
                                  <p:childTnLst>
                                    <p:set>
                                      <p:cBhvr>
                                        <p:cTn id="46" dur="1" fill="hold">
                                          <p:stCondLst>
                                            <p:cond delay="499"/>
                                          </p:stCondLst>
                                        </p:cTn>
                                        <p:tgtEl>
                                          <p:spTgt spid="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788962"/>
                                        </p:tgtEl>
                                        <p:attrNameLst>
                                          <p:attrName>style.visibility</p:attrName>
                                        </p:attrNameLst>
                                      </p:cBhvr>
                                      <p:to>
                                        <p:strVal val="visible"/>
                                      </p:to>
                                    </p:set>
                                  </p:childTnLst>
                                </p:cTn>
                              </p:par>
                            </p:childTnLst>
                          </p:cTn>
                        </p:par>
                        <p:par>
                          <p:cTn id="51" fill="hold" nodeType="afterGroup">
                            <p:stCondLst>
                              <p:cond delay="500"/>
                            </p:stCondLst>
                            <p:childTnLst>
                              <p:par>
                                <p:cTn id="52" presetID="22" presetClass="entr" presetSubtype="1" fill="hold" nodeType="afterEffect">
                                  <p:stCondLst>
                                    <p:cond delay="0"/>
                                  </p:stCondLst>
                                  <p:childTnLst>
                                    <p:set>
                                      <p:cBhvr>
                                        <p:cTn id="53" dur="1" fill="hold">
                                          <p:stCondLst>
                                            <p:cond delay="0"/>
                                          </p:stCondLst>
                                        </p:cTn>
                                        <p:tgtEl>
                                          <p:spTgt spid="1788945"/>
                                        </p:tgtEl>
                                        <p:attrNameLst>
                                          <p:attrName>style.visibility</p:attrName>
                                        </p:attrNameLst>
                                      </p:cBhvr>
                                      <p:to>
                                        <p:strVal val="visible"/>
                                      </p:to>
                                    </p:set>
                                    <p:animEffect transition="in" filter="wipe(up)">
                                      <p:cBhvr>
                                        <p:cTn id="54" dur="500"/>
                                        <p:tgtEl>
                                          <p:spTgt spid="1788945"/>
                                        </p:tgtEl>
                                      </p:cBhvr>
                                    </p:animEffect>
                                  </p:childTnLst>
                                </p:cTn>
                              </p:par>
                            </p:childTnLst>
                          </p:cTn>
                        </p:par>
                        <p:par>
                          <p:cTn id="55" fill="hold" nodeType="afterGroup">
                            <p:stCondLst>
                              <p:cond delay="1000"/>
                            </p:stCondLst>
                            <p:childTnLst>
                              <p:par>
                                <p:cTn id="56" presetID="1" presetClass="entr" presetSubtype="0" fill="hold" nodeType="afterEffect">
                                  <p:stCondLst>
                                    <p:cond delay="0"/>
                                  </p:stCondLst>
                                  <p:childTnLst>
                                    <p:set>
                                      <p:cBhvr>
                                        <p:cTn id="57" dur="1" fill="hold">
                                          <p:stCondLst>
                                            <p:cond delay="499"/>
                                          </p:stCondLst>
                                        </p:cTn>
                                        <p:tgtEl>
                                          <p:spTgt spid="5"/>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788970"/>
                                        </p:tgtEl>
                                        <p:attrNameLst>
                                          <p:attrName>style.visibility</p:attrName>
                                        </p:attrNameLst>
                                      </p:cBhvr>
                                      <p:to>
                                        <p:strVal val="visible"/>
                                      </p:to>
                                    </p:set>
                                  </p:childTnLst>
                                </p:cTn>
                              </p:par>
                            </p:childTnLst>
                          </p:cTn>
                        </p:par>
                        <p:par>
                          <p:cTn id="62" fill="hold" nodeType="afterGroup">
                            <p:stCondLst>
                              <p:cond delay="500"/>
                            </p:stCondLst>
                            <p:childTnLst>
                              <p:par>
                                <p:cTn id="63" presetID="22" presetClass="entr" presetSubtype="1" fill="hold" nodeType="afterEffect">
                                  <p:stCondLst>
                                    <p:cond delay="0"/>
                                  </p:stCondLst>
                                  <p:childTnLst>
                                    <p:set>
                                      <p:cBhvr>
                                        <p:cTn id="64" dur="1" fill="hold">
                                          <p:stCondLst>
                                            <p:cond delay="0"/>
                                          </p:stCondLst>
                                        </p:cTn>
                                        <p:tgtEl>
                                          <p:spTgt spid="1788938"/>
                                        </p:tgtEl>
                                        <p:attrNameLst>
                                          <p:attrName>style.visibility</p:attrName>
                                        </p:attrNameLst>
                                      </p:cBhvr>
                                      <p:to>
                                        <p:strVal val="visible"/>
                                      </p:to>
                                    </p:set>
                                    <p:animEffect transition="in" filter="wipe(up)">
                                      <p:cBhvr>
                                        <p:cTn id="65" dur="500"/>
                                        <p:tgtEl>
                                          <p:spTgt spid="1788938"/>
                                        </p:tgtEl>
                                      </p:cBhvr>
                                    </p:animEffect>
                                  </p:childTnLst>
                                </p:cTn>
                              </p:par>
                            </p:childTnLst>
                          </p:cTn>
                        </p:par>
                        <p:par>
                          <p:cTn id="66" fill="hold" nodeType="afterGroup">
                            <p:stCondLst>
                              <p:cond delay="1000"/>
                            </p:stCondLst>
                            <p:childTnLst>
                              <p:par>
                                <p:cTn id="67" presetID="1" presetClass="entr" presetSubtype="0" fill="hold" nodeType="afterEffect">
                                  <p:stCondLst>
                                    <p:cond delay="0"/>
                                  </p:stCondLst>
                                  <p:childTnLst>
                                    <p:set>
                                      <p:cBhvr>
                                        <p:cTn id="6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8960" grpId="0" animBg="1" autoUpdateAnimBg="0"/>
      <p:bldP spid="1788962" grpId="0" animBg="1" autoUpdateAnimBg="0"/>
      <p:bldP spid="1788964" grpId="0" animBg="1" autoUpdateAnimBg="0"/>
      <p:bldP spid="1788966" grpId="0" animBg="1" autoUpdateAnimBg="0"/>
      <p:bldP spid="1788968" grpId="0" animBg="1" autoUpdateAnimBg="0"/>
      <p:bldP spid="178897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578C086-AB3A-BCC0-8D85-E155802A9411}"/>
              </a:ext>
            </a:extLst>
          </p:cNvPr>
          <p:cNvSpPr>
            <a:spLocks noChangeArrowheads="1"/>
          </p:cNvSpPr>
          <p:nvPr/>
        </p:nvSpPr>
        <p:spPr bwMode="auto">
          <a:xfrm>
            <a:off x="0" y="685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3600">
              <a:solidFill>
                <a:schemeClr val="bg1"/>
              </a:solidFill>
            </a:endParaRPr>
          </a:p>
        </p:txBody>
      </p:sp>
      <p:sp>
        <p:nvSpPr>
          <p:cNvPr id="1236995" name="Rectangle 3">
            <a:extLst>
              <a:ext uri="{FF2B5EF4-FFF2-40B4-BE49-F238E27FC236}">
                <a16:creationId xmlns:a16="http://schemas.microsoft.com/office/drawing/2014/main" id="{011AFBE3-5E6B-332E-C09A-34B5DB39F1E0}"/>
              </a:ext>
            </a:extLst>
          </p:cNvPr>
          <p:cNvSpPr>
            <a:spLocks noChangeArrowheads="1"/>
          </p:cNvSpPr>
          <p:nvPr/>
        </p:nvSpPr>
        <p:spPr bwMode="auto">
          <a:xfrm>
            <a:off x="304800" y="1371600"/>
            <a:ext cx="86106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buClr>
                <a:schemeClr val="tx2"/>
              </a:buClr>
              <a:buSzTx/>
              <a:buFontTx/>
              <a:buChar char="•"/>
            </a:pPr>
            <a:r>
              <a:rPr lang="en-US" altLang="en-US" sz="3200">
                <a:solidFill>
                  <a:srgbClr val="FFFF00"/>
                </a:solidFill>
              </a:rPr>
              <a:t>The dispatch code provides responders with the essential information needed in the </a:t>
            </a:r>
            <a:r>
              <a:rPr lang="en-US" altLang="en-US" sz="3200" u="sng">
                <a:solidFill>
                  <a:srgbClr val="FFFF00"/>
                </a:solidFill>
              </a:rPr>
              <a:t>initial</a:t>
            </a:r>
            <a:r>
              <a:rPr lang="en-US" altLang="en-US" sz="3200">
                <a:solidFill>
                  <a:srgbClr val="FFFF00"/>
                </a:solidFill>
              </a:rPr>
              <a:t> dispatch:</a:t>
            </a:r>
            <a:br>
              <a:rPr lang="en-US" altLang="en-US" sz="3200">
                <a:solidFill>
                  <a:srgbClr val="FFFF00"/>
                </a:solidFill>
              </a:rPr>
            </a:br>
            <a:endParaRPr lang="en-US" altLang="en-US" sz="800">
              <a:solidFill>
                <a:srgbClr val="FFFF00"/>
              </a:solidFill>
            </a:endParaRPr>
          </a:p>
          <a:p>
            <a:pPr lvl="2" eaLnBrk="1" hangingPunct="1">
              <a:buClr>
                <a:schemeClr val="tx2"/>
              </a:buClr>
              <a:buSzTx/>
              <a:buFontTx/>
              <a:buChar char="•"/>
            </a:pPr>
            <a:r>
              <a:rPr lang="en-US" altLang="en-US" sz="3200">
                <a:solidFill>
                  <a:srgbClr val="FFFF00"/>
                </a:solidFill>
              </a:rPr>
              <a:t>The dispatch code provides responders with the nature and urgency level of the EMS response.</a:t>
            </a:r>
          </a:p>
          <a:p>
            <a:pPr lvl="2" eaLnBrk="1" hangingPunct="1">
              <a:buClr>
                <a:schemeClr val="tx2"/>
              </a:buClr>
              <a:buSzTx/>
              <a:buFontTx/>
              <a:buChar char="•"/>
            </a:pPr>
            <a:endParaRPr lang="en-US" altLang="en-US" sz="800">
              <a:solidFill>
                <a:srgbClr val="FFFF00"/>
              </a:solidFill>
            </a:endParaRPr>
          </a:p>
          <a:p>
            <a:pPr lvl="2" eaLnBrk="1" hangingPunct="1">
              <a:buClr>
                <a:schemeClr val="tx2"/>
              </a:buClr>
              <a:buSzTx/>
              <a:buFontTx/>
              <a:buChar char="•"/>
            </a:pPr>
            <a:r>
              <a:rPr lang="en-US" altLang="en-US" sz="3200">
                <a:solidFill>
                  <a:srgbClr val="FFFF00"/>
                </a:solidFill>
              </a:rPr>
              <a:t>Additional “plain language” information can be provided to responders when en route.</a:t>
            </a:r>
          </a:p>
          <a:p>
            <a:pPr lvl="2" eaLnBrk="1" hangingPunct="1">
              <a:buClr>
                <a:schemeClr val="tx2"/>
              </a:buClr>
              <a:buSzTx/>
              <a:buFontTx/>
              <a:buChar char="•"/>
            </a:pPr>
            <a:endParaRPr lang="en-US" altLang="en-US" sz="2800">
              <a:solidFill>
                <a:srgbClr val="FFFF00"/>
              </a:solidFill>
            </a:endParaRPr>
          </a:p>
        </p:txBody>
      </p:sp>
      <p:sp>
        <p:nvSpPr>
          <p:cNvPr id="28676" name="Rectangle 5">
            <a:extLst>
              <a:ext uri="{FF2B5EF4-FFF2-40B4-BE49-F238E27FC236}">
                <a16:creationId xmlns:a16="http://schemas.microsoft.com/office/drawing/2014/main" id="{B8416CCD-831E-E2C8-C5F9-84285C35A44E}"/>
              </a:ext>
            </a:extLst>
          </p:cNvPr>
          <p:cNvSpPr>
            <a:spLocks noChangeArrowheads="1"/>
          </p:cNvSpPr>
          <p:nvPr/>
        </p:nvSpPr>
        <p:spPr bwMode="auto">
          <a:xfrm>
            <a:off x="0" y="152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b="1">
                <a:solidFill>
                  <a:srgbClr val="FFFF00"/>
                </a:solidFill>
              </a:rPr>
              <a:t>The MPDS Dispatch Code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1236995">
                                            <p:txEl>
                                              <p:pRg st="0" end="0"/>
                                            </p:txEl>
                                          </p:spTgt>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1000"/>
                                  </p:stCondLst>
                                  <p:childTnLst>
                                    <p:set>
                                      <p:cBhvr>
                                        <p:cTn id="9" dur="1" fill="hold">
                                          <p:stCondLst>
                                            <p:cond delay="499"/>
                                          </p:stCondLst>
                                        </p:cTn>
                                        <p:tgtEl>
                                          <p:spTgt spid="1236995">
                                            <p:txEl>
                                              <p:pRg st="1" end="1"/>
                                            </p:txEl>
                                          </p:spTgt>
                                        </p:tgtEl>
                                        <p:attrNameLst>
                                          <p:attrName>style.visibility</p:attrName>
                                        </p:attrNameLst>
                                      </p:cBhvr>
                                      <p:to>
                                        <p:strVal val="visible"/>
                                      </p:to>
                                    </p:set>
                                  </p:childTnLst>
                                </p:cTn>
                              </p:par>
                            </p:childTnLst>
                          </p:cTn>
                        </p:par>
                        <p:par>
                          <p:cTn id="10" fill="hold" nodeType="afterGroup">
                            <p:stCondLst>
                              <p:cond delay="3000"/>
                            </p:stCondLst>
                            <p:childTnLst>
                              <p:par>
                                <p:cTn id="11" presetID="1" presetClass="entr" presetSubtype="0" fill="hold" grpId="0" nodeType="afterEffect">
                                  <p:stCondLst>
                                    <p:cond delay="2000"/>
                                  </p:stCondLst>
                                  <p:childTnLst>
                                    <p:set>
                                      <p:cBhvr>
                                        <p:cTn id="12" dur="1" fill="hold">
                                          <p:stCondLst>
                                            <p:cond delay="499"/>
                                          </p:stCondLst>
                                        </p:cTn>
                                        <p:tgtEl>
                                          <p:spTgt spid="1236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bldLvl="3" autoUpdateAnimBg="0" advAuto="100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a:extLst>
              <a:ext uri="{FF2B5EF4-FFF2-40B4-BE49-F238E27FC236}">
                <a16:creationId xmlns:a16="http://schemas.microsoft.com/office/drawing/2014/main" id="{ED289AA9-1CFB-57F1-029A-3E1419E71303}"/>
              </a:ext>
            </a:extLst>
          </p:cNvPr>
          <p:cNvSpPr>
            <a:spLocks noChangeArrowheads="1"/>
          </p:cNvSpPr>
          <p:nvPr/>
        </p:nvSpPr>
        <p:spPr bwMode="auto">
          <a:xfrm>
            <a:off x="228600" y="36576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Four Commandment Info +</a:t>
            </a:r>
            <a:endParaRPr lang="en-US" altLang="en-US" sz="3000">
              <a:solidFill>
                <a:srgbClr val="FFFF00"/>
              </a:solidFill>
            </a:endParaRPr>
          </a:p>
        </p:txBody>
      </p:sp>
      <p:sp>
        <p:nvSpPr>
          <p:cNvPr id="1875971" name="Rectangle 3">
            <a:extLst>
              <a:ext uri="{FF2B5EF4-FFF2-40B4-BE49-F238E27FC236}">
                <a16:creationId xmlns:a16="http://schemas.microsoft.com/office/drawing/2014/main" id="{8400495D-AC93-5A59-001A-08003599EE07}"/>
              </a:ext>
            </a:extLst>
          </p:cNvPr>
          <p:cNvSpPr>
            <a:spLocks noChangeArrowheads="1"/>
          </p:cNvSpPr>
          <p:nvPr/>
        </p:nvSpPr>
        <p:spPr bwMode="auto">
          <a:xfrm>
            <a:off x="228600" y="2057400"/>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tabLst>
                <a:tab pos="1828800" algn="l"/>
              </a:tabLst>
              <a:defRPr sz="3200">
                <a:solidFill>
                  <a:schemeClr val="tx1"/>
                </a:solidFill>
                <a:latin typeface="Arial" panose="020B0604020202020204" pitchFamily="34" charset="0"/>
              </a:defRPr>
            </a:lvl1pPr>
            <a:lvl2pPr marL="742950" indent="-285750" defTabSz="793750" eaLnBrk="0" hangingPunct="0">
              <a:spcBef>
                <a:spcPct val="20000"/>
              </a:spcBef>
              <a:buChar char="–"/>
              <a:tabLst>
                <a:tab pos="1828800" algn="l"/>
              </a:tabLst>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tabLst>
                <a:tab pos="1828800" algn="l"/>
              </a:tabLst>
              <a:defRPr sz="2400">
                <a:solidFill>
                  <a:schemeClr val="tx1"/>
                </a:solidFill>
                <a:latin typeface="Arial" panose="020B0604020202020204" pitchFamily="34" charset="0"/>
              </a:defRPr>
            </a:lvl3pPr>
            <a:lvl4pPr marL="1600200" indent="-228600" defTabSz="793750" eaLnBrk="0" hangingPunct="0">
              <a:spcBef>
                <a:spcPct val="20000"/>
              </a:spcBef>
              <a:buChar char="–"/>
              <a:tabLst>
                <a:tab pos="1828800" algn="l"/>
              </a:tabLst>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Response Location +</a:t>
            </a:r>
            <a:endParaRPr lang="en-US" altLang="en-US" sz="3000">
              <a:solidFill>
                <a:srgbClr val="FFFF00"/>
              </a:solidFill>
            </a:endParaRPr>
          </a:p>
        </p:txBody>
      </p:sp>
      <p:sp>
        <p:nvSpPr>
          <p:cNvPr id="1875972" name="Rectangle 4">
            <a:extLst>
              <a:ext uri="{FF2B5EF4-FFF2-40B4-BE49-F238E27FC236}">
                <a16:creationId xmlns:a16="http://schemas.microsoft.com/office/drawing/2014/main" id="{0488130B-F7BC-5A05-8EFA-9966C3D722FD}"/>
              </a:ext>
            </a:extLst>
          </p:cNvPr>
          <p:cNvSpPr>
            <a:spLocks noChangeArrowheads="1"/>
          </p:cNvSpPr>
          <p:nvPr/>
        </p:nvSpPr>
        <p:spPr bwMode="auto">
          <a:xfrm>
            <a:off x="228600" y="5105400"/>
            <a:ext cx="861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Dispatch Code</a:t>
            </a:r>
            <a:endParaRPr lang="en-US" altLang="en-US" sz="3000">
              <a:solidFill>
                <a:srgbClr val="FFFF00"/>
              </a:solidFill>
            </a:endParaRPr>
          </a:p>
        </p:txBody>
      </p:sp>
      <p:sp>
        <p:nvSpPr>
          <p:cNvPr id="29701" name="AutoShape 6">
            <a:extLst>
              <a:ext uri="{FF2B5EF4-FFF2-40B4-BE49-F238E27FC236}">
                <a16:creationId xmlns:a16="http://schemas.microsoft.com/office/drawing/2014/main" id="{2B105449-0EC1-BDAE-E73F-5663449762B9}"/>
              </a:ext>
            </a:extLst>
          </p:cNvPr>
          <p:cNvSpPr>
            <a:spLocks noChangeArrowheads="1"/>
          </p:cNvSpPr>
          <p:nvPr/>
        </p:nvSpPr>
        <p:spPr bwMode="auto">
          <a:xfrm>
            <a:off x="6096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75975" name="AutoShape 7">
            <a:extLst>
              <a:ext uri="{FF2B5EF4-FFF2-40B4-BE49-F238E27FC236}">
                <a16:creationId xmlns:a16="http://schemas.microsoft.com/office/drawing/2014/main" id="{7DFBC35A-16E6-5476-E083-84B77D4896AE}"/>
              </a:ext>
            </a:extLst>
          </p:cNvPr>
          <p:cNvSpPr>
            <a:spLocks noChangeArrowheads="1"/>
          </p:cNvSpPr>
          <p:nvPr/>
        </p:nvSpPr>
        <p:spPr bwMode="auto">
          <a:xfrm>
            <a:off x="6096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9703" name="AutoShape 8">
            <a:extLst>
              <a:ext uri="{FF2B5EF4-FFF2-40B4-BE49-F238E27FC236}">
                <a16:creationId xmlns:a16="http://schemas.microsoft.com/office/drawing/2014/main" id="{6E2B4758-36CD-A6EC-C5AD-E3EDAF40F8ED}"/>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75977" name="AutoShape 9">
            <a:extLst>
              <a:ext uri="{FF2B5EF4-FFF2-40B4-BE49-F238E27FC236}">
                <a16:creationId xmlns:a16="http://schemas.microsoft.com/office/drawing/2014/main" id="{3662EBE9-C200-9680-A398-2F53B182695C}"/>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9705" name="AutoShape 10">
            <a:extLst>
              <a:ext uri="{FF2B5EF4-FFF2-40B4-BE49-F238E27FC236}">
                <a16:creationId xmlns:a16="http://schemas.microsoft.com/office/drawing/2014/main" id="{FC4C52C3-2DDF-904B-7C4B-697A60AF8706}"/>
              </a:ext>
            </a:extLst>
          </p:cNvPr>
          <p:cNvSpPr>
            <a:spLocks noChangeArrowheads="1"/>
          </p:cNvSpPr>
          <p:nvPr/>
        </p:nvSpPr>
        <p:spPr bwMode="auto">
          <a:xfrm>
            <a:off x="10668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75979" name="AutoShape 11">
            <a:extLst>
              <a:ext uri="{FF2B5EF4-FFF2-40B4-BE49-F238E27FC236}">
                <a16:creationId xmlns:a16="http://schemas.microsoft.com/office/drawing/2014/main" id="{EE4635A7-6C13-AD51-3671-2A273C01C4C5}"/>
              </a:ext>
            </a:extLst>
          </p:cNvPr>
          <p:cNvSpPr>
            <a:spLocks noChangeArrowheads="1"/>
          </p:cNvSpPr>
          <p:nvPr/>
        </p:nvSpPr>
        <p:spPr bwMode="auto">
          <a:xfrm>
            <a:off x="10668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29707" name="Rectangle 12">
            <a:extLst>
              <a:ext uri="{FF2B5EF4-FFF2-40B4-BE49-F238E27FC236}">
                <a16:creationId xmlns:a16="http://schemas.microsoft.com/office/drawing/2014/main" id="{82204704-A06F-4861-FD0E-3E57008F996F}"/>
              </a:ext>
            </a:extLst>
          </p:cNvPr>
          <p:cNvSpPr>
            <a:spLocks noChangeArrowheads="1"/>
          </p:cNvSpPr>
          <p:nvPr/>
        </p:nvSpPr>
        <p:spPr bwMode="auto">
          <a:xfrm>
            <a:off x="0" y="304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Futura XBlk BT" panose="020B0602020204020303" pitchFamily="34" charset="-79"/>
              </a:rPr>
              <a:t>Formula for Making the Dispatch</a:t>
            </a:r>
            <a:endParaRPr lang="en-US" altLang="en-US" sz="36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75971"/>
                                        </p:tgtEl>
                                        <p:attrNameLst>
                                          <p:attrName>style.visibility</p:attrName>
                                        </p:attrNameLst>
                                      </p:cBhvr>
                                      <p:to>
                                        <p:strVal val="visible"/>
                                      </p:to>
                                    </p:set>
                                    <p:anim calcmode="lin" valueType="num">
                                      <p:cBhvr additive="base">
                                        <p:cTn id="7" dur="500" fill="hold"/>
                                        <p:tgtEl>
                                          <p:spTgt spid="1875971"/>
                                        </p:tgtEl>
                                        <p:attrNameLst>
                                          <p:attrName>ppt_x</p:attrName>
                                        </p:attrNameLst>
                                      </p:cBhvr>
                                      <p:tavLst>
                                        <p:tav tm="0">
                                          <p:val>
                                            <p:strVal val="0-#ppt_w/2"/>
                                          </p:val>
                                        </p:tav>
                                        <p:tav tm="100000">
                                          <p:val>
                                            <p:strVal val="#ppt_x"/>
                                          </p:val>
                                        </p:tav>
                                      </p:tavLst>
                                    </p:anim>
                                    <p:anim calcmode="lin" valueType="num">
                                      <p:cBhvr additive="base">
                                        <p:cTn id="8" dur="500" fill="hold"/>
                                        <p:tgtEl>
                                          <p:spTgt spid="1875971"/>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875971"/>
                                        </p:tgtEl>
                                        <p:attrNameLst>
                                          <p:attrName>ppt_c</p:attrName>
                                        </p:attrNameLst>
                                      </p:cBhvr>
                                      <p:to>
                                        <a:srgbClr val="82E08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75975"/>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87597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75970">
                                            <p:txEl>
                                              <p:pRg st="0" end="0"/>
                                            </p:txEl>
                                          </p:spTgt>
                                        </p:tgtEl>
                                        <p:attrNameLst>
                                          <p:attrName>ppt_c</p:attrName>
                                        </p:attrNameLst>
                                      </p:cBhvr>
                                      <p:to>
                                        <a:srgbClr val="82E082"/>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875977"/>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187597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75972">
                                            <p:txEl>
                                              <p:pRg st="0" end="0"/>
                                            </p:txEl>
                                          </p:spTgt>
                                        </p:tgtEl>
                                        <p:attrNameLst>
                                          <p:attrName>ppt_c</p:attrName>
                                        </p:attrNameLst>
                                      </p:cBhvr>
                                      <p:to>
                                        <a:srgbClr val="82E08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75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970" grpId="0" build="p" bldLvl="3" autoUpdateAnimBg="0" advAuto="0"/>
      <p:bldP spid="1875971" grpId="0" autoUpdateAnimBg="0"/>
      <p:bldP spid="1875972" grpId="0" build="p" bldLvl="3" autoUpdateAnimBg="0" advAuto="0"/>
      <p:bldP spid="1875975" grpId="0" animBg="1" autoUpdateAnimBg="0"/>
      <p:bldP spid="1875977" grpId="0" animBg="1" autoUpdateAnimBg="0"/>
      <p:bldP spid="1875979"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072BF13-DCDC-BC82-C628-92B037365238}"/>
              </a:ext>
            </a:extLst>
          </p:cNvPr>
          <p:cNvSpPr>
            <a:spLocks noChangeArrowheads="1"/>
          </p:cNvSpPr>
          <p:nvPr/>
        </p:nvSpPr>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How do responders know what the dispatch code means?</a:t>
            </a:r>
            <a:endParaRPr lang="en-US" altLang="en-US" sz="3600">
              <a:solidFill>
                <a:srgbClr val="FFFF00"/>
              </a:solidFill>
            </a:endParaRPr>
          </a:p>
        </p:txBody>
      </p:sp>
      <p:sp>
        <p:nvSpPr>
          <p:cNvPr id="1236995" name="Rectangle 3">
            <a:extLst>
              <a:ext uri="{FF2B5EF4-FFF2-40B4-BE49-F238E27FC236}">
                <a16:creationId xmlns:a16="http://schemas.microsoft.com/office/drawing/2014/main" id="{B41854CE-B5FF-E3F0-449C-7C0E23F272FE}"/>
              </a:ext>
            </a:extLst>
          </p:cNvPr>
          <p:cNvSpPr>
            <a:spLocks noChangeArrowheads="1"/>
          </p:cNvSpPr>
          <p:nvPr/>
        </p:nvSpPr>
        <p:spPr bwMode="auto">
          <a:xfrm>
            <a:off x="304800" y="2286000"/>
            <a:ext cx="8610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buClr>
                <a:schemeClr val="tx2"/>
              </a:buClr>
              <a:buSzTx/>
              <a:buFontTx/>
              <a:buChar char="•"/>
            </a:pPr>
            <a:endParaRPr lang="en-US" altLang="en-US" sz="3200">
              <a:solidFill>
                <a:srgbClr val="FFFF00"/>
              </a:solidFill>
            </a:endParaRPr>
          </a:p>
        </p:txBody>
      </p:sp>
      <p:pic>
        <p:nvPicPr>
          <p:cNvPr id="30724" name="Picture 3" descr="Field Responder Guide.jpg">
            <a:extLst>
              <a:ext uri="{FF2B5EF4-FFF2-40B4-BE49-F238E27FC236}">
                <a16:creationId xmlns:a16="http://schemas.microsoft.com/office/drawing/2014/main" id="{F78E359D-C9D1-EF19-2DD9-8EEADF3CE3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371600"/>
            <a:ext cx="3281363"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descr="Field Responder Guide2.jpg">
            <a:extLst>
              <a:ext uri="{FF2B5EF4-FFF2-40B4-BE49-F238E27FC236}">
                <a16:creationId xmlns:a16="http://schemas.microsoft.com/office/drawing/2014/main" id="{A404CD61-01C7-7737-9D39-5D82E3554D5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371600"/>
            <a:ext cx="323532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nodePh="1">
                                  <p:stCondLst>
                                    <p:cond delay="1000"/>
                                  </p:stCondLst>
                                  <p:endCondLst>
                                    <p:cond evt="begin" delay="0">
                                      <p:tn val="5"/>
                                    </p:cond>
                                  </p:endCondLst>
                                  <p:childTnLst>
                                    <p:set>
                                      <p:cBhvr>
                                        <p:cTn id="6" dur="1" fill="hold">
                                          <p:stCondLst>
                                            <p:cond delay="499"/>
                                          </p:stCondLst>
                                        </p:cTn>
                                        <p:tgtEl>
                                          <p:spTgt spid="12369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bldLvl="3" autoUpdateAnimBg="0" advAuto="100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2">
            <a:extLst>
              <a:ext uri="{FF2B5EF4-FFF2-40B4-BE49-F238E27FC236}">
                <a16:creationId xmlns:a16="http://schemas.microsoft.com/office/drawing/2014/main" id="{8B17EFC9-0792-1F50-D690-40D6D526E14C}"/>
              </a:ext>
            </a:extLst>
          </p:cNvPr>
          <p:cNvSpPr>
            <a:spLocks noChangeArrowheads="1"/>
          </p:cNvSpPr>
          <p:nvPr/>
        </p:nvSpPr>
        <p:spPr bwMode="auto">
          <a:xfrm>
            <a:off x="0" y="3048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Futura XBlk BT" panose="020B0602020204020303" pitchFamily="34" charset="-79"/>
              </a:rPr>
              <a:t>How Do EMS Agencies Obtain the</a:t>
            </a:r>
          </a:p>
          <a:p>
            <a:pPr algn="ctr" eaLnBrk="1" hangingPunct="1">
              <a:spcBef>
                <a:spcPct val="0"/>
              </a:spcBef>
              <a:buClrTx/>
              <a:buSzTx/>
              <a:buFontTx/>
              <a:buNone/>
            </a:pPr>
            <a:r>
              <a:rPr lang="en-US" altLang="en-US" sz="3600">
                <a:solidFill>
                  <a:srgbClr val="FFFF00"/>
                </a:solidFill>
                <a:latin typeface="Futura XBlk BT" panose="020B0602020204020303" pitchFamily="34" charset="-79"/>
              </a:rPr>
              <a:t>Field Responders Guide?</a:t>
            </a:r>
            <a:endParaRPr lang="en-US" altLang="en-US" sz="3600">
              <a:solidFill>
                <a:srgbClr val="FFFF00"/>
              </a:solidFill>
            </a:endParaRPr>
          </a:p>
        </p:txBody>
      </p:sp>
      <p:sp>
        <p:nvSpPr>
          <p:cNvPr id="31747" name="TextBox 4">
            <a:extLst>
              <a:ext uri="{FF2B5EF4-FFF2-40B4-BE49-F238E27FC236}">
                <a16:creationId xmlns:a16="http://schemas.microsoft.com/office/drawing/2014/main" id="{0BA3987E-B352-FB7C-98A9-C93CA01E42DF}"/>
              </a:ext>
            </a:extLst>
          </p:cNvPr>
          <p:cNvSpPr txBox="1">
            <a:spLocks noChangeArrowheads="1"/>
          </p:cNvSpPr>
          <p:nvPr/>
        </p:nvSpPr>
        <p:spPr bwMode="auto">
          <a:xfrm>
            <a:off x="266700" y="1981200"/>
            <a:ext cx="8610600"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800">
                <a:solidFill>
                  <a:srgbClr val="FFFF00"/>
                </a:solidFill>
                <a:latin typeface="Calibri" panose="020F0502020204030204" pitchFamily="34" charset="0"/>
              </a:rPr>
              <a:t>The Field Responders Guide may be obtained from:</a:t>
            </a:r>
          </a:p>
          <a:p>
            <a:pPr eaLnBrk="1" hangingPunct="1">
              <a:spcBef>
                <a:spcPct val="0"/>
              </a:spcBef>
              <a:buClrTx/>
              <a:buSzTx/>
              <a:buFontTx/>
              <a:buNone/>
            </a:pPr>
            <a:endParaRPr lang="en-US" altLang="en-US" sz="1800">
              <a:solidFill>
                <a:srgbClr val="FFFF00"/>
              </a:solidFill>
              <a:latin typeface="Calibri" panose="020F0502020204030204" pitchFamily="34" charset="0"/>
            </a:endParaRPr>
          </a:p>
          <a:p>
            <a:pPr algn="ctr" eaLnBrk="1" hangingPunct="1">
              <a:spcBef>
                <a:spcPct val="0"/>
              </a:spcBef>
              <a:buClrTx/>
              <a:buSzTx/>
              <a:buFontTx/>
              <a:buNone/>
            </a:pPr>
            <a:r>
              <a:rPr lang="en-US" altLang="en-US" sz="2800">
                <a:solidFill>
                  <a:srgbClr val="FFFF00"/>
                </a:solidFill>
                <a:latin typeface="Calibri" panose="020F0502020204030204" pitchFamily="34" charset="0"/>
              </a:rPr>
              <a:t>Priority Dispatch Corporation</a:t>
            </a:r>
          </a:p>
          <a:p>
            <a:pPr algn="ctr" eaLnBrk="1" hangingPunct="1">
              <a:spcBef>
                <a:spcPct val="0"/>
              </a:spcBef>
              <a:buClrTx/>
              <a:buSzTx/>
              <a:buFontTx/>
              <a:buNone/>
            </a:pPr>
            <a:r>
              <a:rPr lang="en-US" altLang="en-US" sz="2800">
                <a:solidFill>
                  <a:srgbClr val="FFFF00"/>
                </a:solidFill>
                <a:latin typeface="Calibri" panose="020F0502020204030204" pitchFamily="34" charset="0"/>
              </a:rPr>
              <a:t>139 E. South Temple</a:t>
            </a:r>
          </a:p>
          <a:p>
            <a:pPr algn="ctr" eaLnBrk="1" hangingPunct="1">
              <a:spcBef>
                <a:spcPct val="0"/>
              </a:spcBef>
              <a:buClrTx/>
              <a:buSzTx/>
              <a:buFontTx/>
              <a:buNone/>
            </a:pPr>
            <a:r>
              <a:rPr lang="en-US" altLang="en-US" sz="2800">
                <a:solidFill>
                  <a:srgbClr val="FFFF00"/>
                </a:solidFill>
                <a:latin typeface="Calibri" panose="020F0502020204030204" pitchFamily="34" charset="0"/>
              </a:rPr>
              <a:t>Salt Lake City, Utah 84111</a:t>
            </a:r>
          </a:p>
          <a:p>
            <a:pPr algn="ctr" eaLnBrk="1" hangingPunct="1">
              <a:spcBef>
                <a:spcPct val="0"/>
              </a:spcBef>
              <a:buClrTx/>
              <a:buSzTx/>
              <a:buFontTx/>
              <a:buNone/>
            </a:pPr>
            <a:r>
              <a:rPr lang="en-US" altLang="en-US" sz="2800">
                <a:solidFill>
                  <a:srgbClr val="FFFF00"/>
                </a:solidFill>
                <a:latin typeface="Calibri" panose="020F0502020204030204" pitchFamily="34" charset="0"/>
              </a:rPr>
              <a:t>800-363-9127</a:t>
            </a:r>
          </a:p>
          <a:p>
            <a:pPr algn="ctr" eaLnBrk="1" hangingPunct="1">
              <a:spcBef>
                <a:spcPct val="0"/>
              </a:spcBef>
              <a:buClrTx/>
              <a:buSzTx/>
              <a:buFontTx/>
              <a:buNone/>
            </a:pPr>
            <a:r>
              <a:rPr lang="en-US" altLang="en-US" sz="2800">
                <a:solidFill>
                  <a:srgbClr val="FFFF00"/>
                </a:solidFill>
                <a:latin typeface="Calibri" panose="020F0502020204030204" pitchFamily="34" charset="0"/>
              </a:rPr>
              <a:t>or at</a:t>
            </a:r>
          </a:p>
          <a:p>
            <a:pPr algn="ctr" eaLnBrk="1" hangingPunct="1">
              <a:spcBef>
                <a:spcPct val="0"/>
              </a:spcBef>
              <a:buClrTx/>
              <a:buSzTx/>
              <a:buFontTx/>
              <a:buNone/>
            </a:pPr>
            <a:endParaRPr lang="en-US" altLang="en-US" sz="800">
              <a:solidFill>
                <a:srgbClr val="FFFF00"/>
              </a:solidFill>
              <a:latin typeface="Calibri" panose="020F0502020204030204" pitchFamily="34" charset="0"/>
            </a:endParaRPr>
          </a:p>
          <a:p>
            <a:pPr algn="ctr" eaLnBrk="1" hangingPunct="1">
              <a:spcBef>
                <a:spcPct val="0"/>
              </a:spcBef>
              <a:buClrTx/>
              <a:buSzTx/>
              <a:buFontTx/>
              <a:buNone/>
            </a:pPr>
            <a:r>
              <a:rPr lang="en-US" altLang="en-US" sz="2800">
                <a:solidFill>
                  <a:srgbClr val="FFFF00"/>
                </a:solidFill>
                <a:latin typeface="Calibri" panose="020F0502020204030204" pitchFamily="34" charset="0"/>
              </a:rPr>
              <a:t>www.prioritydispatch.net</a:t>
            </a:r>
          </a:p>
          <a:p>
            <a:pPr algn="ctr" eaLnBrk="1" hangingPunct="1">
              <a:spcBef>
                <a:spcPct val="0"/>
              </a:spcBef>
              <a:buClrTx/>
              <a:buSzTx/>
              <a:buFontTx/>
              <a:buNone/>
            </a:pPr>
            <a:endParaRPr lang="en-US" altLang="en-US" sz="2800">
              <a:solidFill>
                <a:srgbClr val="FFFF00"/>
              </a:solidFill>
              <a:latin typeface="Calibri" panose="020F0502020204030204" pitchFamily="34" charset="0"/>
            </a:endParaRPr>
          </a:p>
          <a:p>
            <a:pPr algn="ctr" eaLnBrk="1" hangingPunct="1">
              <a:spcBef>
                <a:spcPct val="0"/>
              </a:spcBef>
              <a:buClrTx/>
              <a:buSzTx/>
              <a:buFontTx/>
              <a:buNone/>
            </a:pPr>
            <a:r>
              <a:rPr lang="en-US" altLang="en-US" sz="2800">
                <a:solidFill>
                  <a:srgbClr val="FFFF00"/>
                </a:solidFill>
                <a:latin typeface="Calibri" panose="020F0502020204030204" pitchFamily="34" charset="0"/>
              </a:rPr>
              <a:t>*MPDS license number must be provided.</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FD40BB0-DA67-1B3C-D646-F14642747048}"/>
              </a:ext>
            </a:extLst>
          </p:cNvPr>
          <p:cNvSpPr>
            <a:spLocks noChangeArrowheads="1"/>
          </p:cNvSpPr>
          <p:nvPr/>
        </p:nvSpPr>
        <p:spPr bwMode="auto">
          <a:xfrm>
            <a:off x="0" y="685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3600">
              <a:solidFill>
                <a:schemeClr val="bg1"/>
              </a:solidFill>
            </a:endParaRPr>
          </a:p>
        </p:txBody>
      </p:sp>
      <p:sp>
        <p:nvSpPr>
          <p:cNvPr id="1236995" name="Rectangle 3">
            <a:extLst>
              <a:ext uri="{FF2B5EF4-FFF2-40B4-BE49-F238E27FC236}">
                <a16:creationId xmlns:a16="http://schemas.microsoft.com/office/drawing/2014/main" id="{39C48F47-09F7-6F88-64D2-A1D1F7A3667A}"/>
              </a:ext>
            </a:extLst>
          </p:cNvPr>
          <p:cNvSpPr>
            <a:spLocks noChangeArrowheads="1"/>
          </p:cNvSpPr>
          <p:nvPr/>
        </p:nvSpPr>
        <p:spPr bwMode="auto">
          <a:xfrm>
            <a:off x="304800" y="1524000"/>
            <a:ext cx="861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buClr>
                <a:schemeClr val="tx2"/>
              </a:buClr>
              <a:buSzTx/>
              <a:buFontTx/>
              <a:buChar char="•"/>
            </a:pPr>
            <a:r>
              <a:rPr lang="en-US" altLang="en-US" sz="3200">
                <a:solidFill>
                  <a:srgbClr val="FFFF00"/>
                </a:solidFill>
              </a:rPr>
              <a:t>The dispatch code allows EMD quality assurance case reviewers to objectively determine if the EMD actively listened to the answers to the questions asked.</a:t>
            </a:r>
          </a:p>
          <a:p>
            <a:pPr lvl="2" eaLnBrk="1" hangingPunct="1">
              <a:buClr>
                <a:schemeClr val="tx2"/>
              </a:buClr>
              <a:buSzTx/>
              <a:buFontTx/>
              <a:buNone/>
            </a:pPr>
            <a:endParaRPr lang="en-US" altLang="en-US" sz="3200">
              <a:solidFill>
                <a:srgbClr val="FFFF00"/>
              </a:solidFill>
            </a:endParaRPr>
          </a:p>
          <a:p>
            <a:pPr lvl="2" eaLnBrk="1" hangingPunct="1">
              <a:buClr>
                <a:schemeClr val="tx2"/>
              </a:buClr>
              <a:buSzTx/>
              <a:buFontTx/>
              <a:buChar char="•"/>
            </a:pPr>
            <a:r>
              <a:rPr lang="en-US" altLang="en-US" sz="3200">
                <a:solidFill>
                  <a:srgbClr val="FFFF00"/>
                </a:solidFill>
              </a:rPr>
              <a:t>If the EMD didn’t the case will not be coded correctly.</a:t>
            </a:r>
          </a:p>
          <a:p>
            <a:pPr lvl="2" eaLnBrk="1" hangingPunct="1">
              <a:buClr>
                <a:schemeClr val="tx2"/>
              </a:buClr>
              <a:buSzTx/>
              <a:buFontTx/>
              <a:buNone/>
            </a:pPr>
            <a:endParaRPr lang="en-US" altLang="en-US" sz="3200">
              <a:solidFill>
                <a:srgbClr val="FFFF00"/>
              </a:solidFill>
            </a:endParaRPr>
          </a:p>
          <a:p>
            <a:pPr lvl="2" eaLnBrk="1" hangingPunct="1">
              <a:buClr>
                <a:schemeClr val="tx2"/>
              </a:buClr>
              <a:buSzTx/>
              <a:buFontTx/>
              <a:buNone/>
            </a:pPr>
            <a:endParaRPr lang="en-US" altLang="en-US" sz="2800">
              <a:solidFill>
                <a:srgbClr val="FFFF00"/>
              </a:solidFill>
            </a:endParaRPr>
          </a:p>
        </p:txBody>
      </p:sp>
      <p:sp>
        <p:nvSpPr>
          <p:cNvPr id="32772" name="Rectangle 5">
            <a:extLst>
              <a:ext uri="{FF2B5EF4-FFF2-40B4-BE49-F238E27FC236}">
                <a16:creationId xmlns:a16="http://schemas.microsoft.com/office/drawing/2014/main" id="{3F1830C3-B1D2-4F32-359D-117F19FD02B2}"/>
              </a:ext>
            </a:extLst>
          </p:cNvPr>
          <p:cNvSpPr>
            <a:spLocks noChangeArrowheads="1"/>
          </p:cNvSpPr>
          <p:nvPr/>
        </p:nvSpPr>
        <p:spPr bwMode="auto">
          <a:xfrm>
            <a:off x="0" y="0"/>
            <a:ext cx="9144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b="1">
                <a:solidFill>
                  <a:srgbClr val="FFFF00"/>
                </a:solidFill>
              </a:rPr>
              <a:t>The MPDS Code – an EMD protocol compliance evaluation tool</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1236995">
                                            <p:txEl>
                                              <p:pRg st="0" end="0"/>
                                            </p:txEl>
                                          </p:spTgt>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1000"/>
                                  </p:stCondLst>
                                  <p:childTnLst>
                                    <p:set>
                                      <p:cBhvr>
                                        <p:cTn id="9" dur="1" fill="hold">
                                          <p:stCondLst>
                                            <p:cond delay="499"/>
                                          </p:stCondLst>
                                        </p:cTn>
                                        <p:tgtEl>
                                          <p:spTgt spid="1236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bldLvl="3" autoUpdateAnimBg="0"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a:extLst>
              <a:ext uri="{FF2B5EF4-FFF2-40B4-BE49-F238E27FC236}">
                <a16:creationId xmlns:a16="http://schemas.microsoft.com/office/drawing/2014/main" id="{D33F8285-5ACE-F2A8-1A62-EA15E79FE0C1}"/>
              </a:ext>
            </a:extLst>
          </p:cNvPr>
          <p:cNvSpPr>
            <a:spLocks noChangeArrowheads="1"/>
          </p:cNvSpPr>
          <p:nvPr/>
        </p:nvSpPr>
        <p:spPr bwMode="auto">
          <a:xfrm>
            <a:off x="228600" y="25908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Send the </a:t>
            </a:r>
            <a:r>
              <a:rPr lang="en-US" altLang="en-US" sz="3000" u="sng">
                <a:solidFill>
                  <a:srgbClr val="FFFF00"/>
                </a:solidFill>
                <a:latin typeface="Futura Hv BT" panose="020B0602020204020303" pitchFamily="34" charset="-79"/>
              </a:rPr>
              <a:t>correct</a:t>
            </a:r>
            <a:r>
              <a:rPr lang="en-US" altLang="en-US" sz="3000">
                <a:solidFill>
                  <a:srgbClr val="FFFF00"/>
                </a:solidFill>
                <a:latin typeface="Futura Hv BT" panose="020B0602020204020303" pitchFamily="34" charset="-79"/>
              </a:rPr>
              <a:t> response in the right way </a:t>
            </a:r>
            <a:endParaRPr lang="en-US" altLang="en-US" sz="3000">
              <a:solidFill>
                <a:srgbClr val="FFFF00"/>
              </a:solidFill>
            </a:endParaRPr>
          </a:p>
        </p:txBody>
      </p:sp>
      <p:sp>
        <p:nvSpPr>
          <p:cNvPr id="1875971" name="Rectangle 3">
            <a:extLst>
              <a:ext uri="{FF2B5EF4-FFF2-40B4-BE49-F238E27FC236}">
                <a16:creationId xmlns:a16="http://schemas.microsoft.com/office/drawing/2014/main" id="{F8DD45A5-19AC-0C3F-5159-B3C5ED305D1B}"/>
              </a:ext>
            </a:extLst>
          </p:cNvPr>
          <p:cNvSpPr>
            <a:spLocks noChangeArrowheads="1"/>
          </p:cNvSpPr>
          <p:nvPr/>
        </p:nvSpPr>
        <p:spPr bwMode="auto">
          <a:xfrm>
            <a:off x="228600" y="1447800"/>
            <a:ext cx="8610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tabLst>
                <a:tab pos="1828800" algn="l"/>
              </a:tabLst>
              <a:defRPr sz="3200">
                <a:solidFill>
                  <a:schemeClr val="tx1"/>
                </a:solidFill>
                <a:latin typeface="Arial" panose="020B0604020202020204" pitchFamily="34" charset="0"/>
              </a:defRPr>
            </a:lvl1pPr>
            <a:lvl2pPr marL="742950" indent="-285750" defTabSz="793750" eaLnBrk="0" hangingPunct="0">
              <a:spcBef>
                <a:spcPct val="20000"/>
              </a:spcBef>
              <a:buChar char="–"/>
              <a:tabLst>
                <a:tab pos="1828800" algn="l"/>
              </a:tabLst>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tabLst>
                <a:tab pos="1828800" algn="l"/>
              </a:tabLst>
              <a:defRPr sz="2400">
                <a:solidFill>
                  <a:schemeClr val="tx1"/>
                </a:solidFill>
                <a:latin typeface="Arial" panose="020B0604020202020204" pitchFamily="34" charset="0"/>
              </a:defRPr>
            </a:lvl3pPr>
            <a:lvl4pPr marL="1600200" indent="-228600" defTabSz="793750" eaLnBrk="0" hangingPunct="0">
              <a:spcBef>
                <a:spcPct val="20000"/>
              </a:spcBef>
              <a:buChar char="–"/>
              <a:tabLst>
                <a:tab pos="1828800" algn="l"/>
              </a:tabLst>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Provide for the safety of patients, responders and bystanders</a:t>
            </a:r>
            <a:endParaRPr lang="en-US" altLang="en-US" sz="3000">
              <a:solidFill>
                <a:srgbClr val="FFFF00"/>
              </a:solidFill>
            </a:endParaRPr>
          </a:p>
        </p:txBody>
      </p:sp>
      <p:sp>
        <p:nvSpPr>
          <p:cNvPr id="1875972" name="Rectangle 4">
            <a:extLst>
              <a:ext uri="{FF2B5EF4-FFF2-40B4-BE49-F238E27FC236}">
                <a16:creationId xmlns:a16="http://schemas.microsoft.com/office/drawing/2014/main" id="{DE53C952-CBF8-4DB2-EE2E-4EDD40F8B5CE}"/>
              </a:ext>
            </a:extLst>
          </p:cNvPr>
          <p:cNvSpPr>
            <a:spLocks noChangeArrowheads="1"/>
          </p:cNvSpPr>
          <p:nvPr/>
        </p:nvSpPr>
        <p:spPr bwMode="auto">
          <a:xfrm>
            <a:off x="228600" y="3200400"/>
            <a:ext cx="8610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Tell the 9-1-1 caller what to do for the patient prior to the arrival of the responders</a:t>
            </a:r>
            <a:endParaRPr lang="en-US" altLang="en-US" sz="3000">
              <a:solidFill>
                <a:srgbClr val="FFFF00"/>
              </a:solidFill>
            </a:endParaRPr>
          </a:p>
        </p:txBody>
      </p:sp>
      <p:sp>
        <p:nvSpPr>
          <p:cNvPr id="1875973" name="Rectangle 5">
            <a:extLst>
              <a:ext uri="{FF2B5EF4-FFF2-40B4-BE49-F238E27FC236}">
                <a16:creationId xmlns:a16="http://schemas.microsoft.com/office/drawing/2014/main" id="{18F84F4F-E414-87DE-D051-6700E0B1CB60}"/>
              </a:ext>
            </a:extLst>
          </p:cNvPr>
          <p:cNvSpPr>
            <a:spLocks noChangeArrowheads="1"/>
          </p:cNvSpPr>
          <p:nvPr/>
        </p:nvSpPr>
        <p:spPr bwMode="auto">
          <a:xfrm>
            <a:off x="228600" y="44196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Provide EMS responders with “news they can use.”</a:t>
            </a:r>
            <a:endParaRPr lang="en-US" altLang="en-US" sz="3000">
              <a:solidFill>
                <a:srgbClr val="FFFF00"/>
              </a:solidFill>
            </a:endParaRPr>
          </a:p>
        </p:txBody>
      </p:sp>
      <p:sp>
        <p:nvSpPr>
          <p:cNvPr id="6150" name="AutoShape 6">
            <a:extLst>
              <a:ext uri="{FF2B5EF4-FFF2-40B4-BE49-F238E27FC236}">
                <a16:creationId xmlns:a16="http://schemas.microsoft.com/office/drawing/2014/main" id="{DB712F10-FD5D-E7F6-2480-064514608E6D}"/>
              </a:ext>
            </a:extLst>
          </p:cNvPr>
          <p:cNvSpPr>
            <a:spLocks noChangeArrowheads="1"/>
          </p:cNvSpPr>
          <p:nvPr/>
        </p:nvSpPr>
        <p:spPr bwMode="auto">
          <a:xfrm>
            <a:off x="6096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75975" name="AutoShape 7">
            <a:extLst>
              <a:ext uri="{FF2B5EF4-FFF2-40B4-BE49-F238E27FC236}">
                <a16:creationId xmlns:a16="http://schemas.microsoft.com/office/drawing/2014/main" id="{DA176514-8311-DD24-6652-7539264CF7B1}"/>
              </a:ext>
            </a:extLst>
          </p:cNvPr>
          <p:cNvSpPr>
            <a:spLocks noChangeArrowheads="1"/>
          </p:cNvSpPr>
          <p:nvPr/>
        </p:nvSpPr>
        <p:spPr bwMode="auto">
          <a:xfrm>
            <a:off x="6096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6152" name="AutoShape 8">
            <a:extLst>
              <a:ext uri="{FF2B5EF4-FFF2-40B4-BE49-F238E27FC236}">
                <a16:creationId xmlns:a16="http://schemas.microsoft.com/office/drawing/2014/main" id="{BBE07A7B-1E1A-0FA1-C604-67A8F16400FF}"/>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75977" name="AutoShape 9">
            <a:extLst>
              <a:ext uri="{FF2B5EF4-FFF2-40B4-BE49-F238E27FC236}">
                <a16:creationId xmlns:a16="http://schemas.microsoft.com/office/drawing/2014/main" id="{43B8F1F2-98B4-815E-D22F-E22ED3D9EB30}"/>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6154" name="AutoShape 10">
            <a:extLst>
              <a:ext uri="{FF2B5EF4-FFF2-40B4-BE49-F238E27FC236}">
                <a16:creationId xmlns:a16="http://schemas.microsoft.com/office/drawing/2014/main" id="{0E9D2B20-C450-05A5-A261-2998DF475866}"/>
              </a:ext>
            </a:extLst>
          </p:cNvPr>
          <p:cNvSpPr>
            <a:spLocks noChangeArrowheads="1"/>
          </p:cNvSpPr>
          <p:nvPr/>
        </p:nvSpPr>
        <p:spPr bwMode="auto">
          <a:xfrm>
            <a:off x="10668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875979" name="AutoShape 11">
            <a:extLst>
              <a:ext uri="{FF2B5EF4-FFF2-40B4-BE49-F238E27FC236}">
                <a16:creationId xmlns:a16="http://schemas.microsoft.com/office/drawing/2014/main" id="{A795991C-F2C5-A7C3-A401-00B9F6F844AA}"/>
              </a:ext>
            </a:extLst>
          </p:cNvPr>
          <p:cNvSpPr>
            <a:spLocks noChangeArrowheads="1"/>
          </p:cNvSpPr>
          <p:nvPr/>
        </p:nvSpPr>
        <p:spPr bwMode="auto">
          <a:xfrm>
            <a:off x="10668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6156" name="Rectangle 12">
            <a:extLst>
              <a:ext uri="{FF2B5EF4-FFF2-40B4-BE49-F238E27FC236}">
                <a16:creationId xmlns:a16="http://schemas.microsoft.com/office/drawing/2014/main" id="{D7627397-FF4F-31D5-BD79-229DC74D14E6}"/>
              </a:ext>
            </a:extLst>
          </p:cNvPr>
          <p:cNvSpPr>
            <a:spLocks noChangeArrowheads="1"/>
          </p:cNvSpPr>
          <p:nvPr/>
        </p:nvSpPr>
        <p:spPr bwMode="auto">
          <a:xfrm>
            <a:off x="0" y="304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Futura XBlk BT" panose="020B0602020204020303" pitchFamily="34" charset="-79"/>
              </a:rPr>
              <a:t>Primary MPDS Dispatch Objectives</a:t>
            </a:r>
            <a:endParaRPr lang="en-US" altLang="en-US" sz="36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75971"/>
                                        </p:tgtEl>
                                        <p:attrNameLst>
                                          <p:attrName>style.visibility</p:attrName>
                                        </p:attrNameLst>
                                      </p:cBhvr>
                                      <p:to>
                                        <p:strVal val="visible"/>
                                      </p:to>
                                    </p:set>
                                    <p:anim calcmode="lin" valueType="num">
                                      <p:cBhvr additive="base">
                                        <p:cTn id="7" dur="500" fill="hold"/>
                                        <p:tgtEl>
                                          <p:spTgt spid="1875971"/>
                                        </p:tgtEl>
                                        <p:attrNameLst>
                                          <p:attrName>ppt_x</p:attrName>
                                        </p:attrNameLst>
                                      </p:cBhvr>
                                      <p:tavLst>
                                        <p:tav tm="0">
                                          <p:val>
                                            <p:strVal val="0-#ppt_w/2"/>
                                          </p:val>
                                        </p:tav>
                                        <p:tav tm="100000">
                                          <p:val>
                                            <p:strVal val="#ppt_x"/>
                                          </p:val>
                                        </p:tav>
                                      </p:tavLst>
                                    </p:anim>
                                    <p:anim calcmode="lin" valueType="num">
                                      <p:cBhvr additive="base">
                                        <p:cTn id="8" dur="500" fill="hold"/>
                                        <p:tgtEl>
                                          <p:spTgt spid="1875971"/>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875971"/>
                                        </p:tgtEl>
                                        <p:attrNameLst>
                                          <p:attrName>ppt_c</p:attrName>
                                        </p:attrNameLst>
                                      </p:cBhvr>
                                      <p:to>
                                        <a:srgbClr val="82E08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75975"/>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87597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75970">
                                            <p:txEl>
                                              <p:pRg st="0" end="0"/>
                                            </p:txEl>
                                          </p:spTgt>
                                        </p:tgtEl>
                                        <p:attrNameLst>
                                          <p:attrName>ppt_c</p:attrName>
                                        </p:attrNameLst>
                                      </p:cBhvr>
                                      <p:to>
                                        <a:srgbClr val="82E082"/>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875977"/>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187597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75972">
                                            <p:txEl>
                                              <p:pRg st="0" end="0"/>
                                            </p:txEl>
                                          </p:spTgt>
                                        </p:tgtEl>
                                        <p:attrNameLst>
                                          <p:attrName>ppt_c</p:attrName>
                                        </p:attrNameLst>
                                      </p:cBhvr>
                                      <p:to>
                                        <a:srgbClr val="82E08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75979"/>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18759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970" grpId="0" build="p" bldLvl="3" autoUpdateAnimBg="0" advAuto="0"/>
      <p:bldP spid="1875971" grpId="0" autoUpdateAnimBg="0"/>
      <p:bldP spid="1875972" grpId="0" build="p" bldLvl="3" autoUpdateAnimBg="0" advAuto="0"/>
      <p:bldP spid="1875973" grpId="0" build="p" bldLvl="3" autoUpdateAnimBg="0" advAuto="0"/>
      <p:bldP spid="1875975" grpId="0" animBg="1" autoUpdateAnimBg="0"/>
      <p:bldP spid="1875977" grpId="0" animBg="1" autoUpdateAnimBg="0"/>
      <p:bldP spid="1875979"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3" name="Rectangle 2053">
            <a:extLst>
              <a:ext uri="{FF2B5EF4-FFF2-40B4-BE49-F238E27FC236}">
                <a16:creationId xmlns:a16="http://schemas.microsoft.com/office/drawing/2014/main" id="{419A3C11-B724-74C1-3F39-B58A155B8635}"/>
              </a:ext>
            </a:extLst>
          </p:cNvPr>
          <p:cNvSpPr>
            <a:spLocks noChangeArrowheads="1"/>
          </p:cNvSpPr>
          <p:nvPr/>
        </p:nvSpPr>
        <p:spPr bwMode="auto">
          <a:xfrm>
            <a:off x="533400" y="1981200"/>
            <a:ext cx="79692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a:solidFill>
                  <a:srgbClr val="FFFF00"/>
                </a:solidFill>
              </a:rPr>
              <a:t>“When performance is measured, performance improves. When performance is measured and reported back to the workers, the rate of improvement accelerates ”</a:t>
            </a:r>
            <a:endParaRPr lang="en-US" altLang="en-US" sz="2400" b="1">
              <a:solidFill>
                <a:srgbClr val="FFFF00"/>
              </a:solidFill>
            </a:endParaRPr>
          </a:p>
          <a:p>
            <a:pPr eaLnBrk="1" hangingPunct="1">
              <a:spcBef>
                <a:spcPct val="0"/>
              </a:spcBef>
              <a:buClrTx/>
              <a:buSzTx/>
              <a:buFontTx/>
              <a:buNone/>
            </a:pPr>
            <a:r>
              <a:rPr lang="en-US" altLang="en-US" sz="2400" b="1">
                <a:solidFill>
                  <a:srgbClr val="FFFF00"/>
                </a:solidFill>
              </a:rPr>
              <a:t>					Thomas S. Monson</a:t>
            </a:r>
          </a:p>
        </p:txBody>
      </p:sp>
      <p:sp>
        <p:nvSpPr>
          <p:cNvPr id="33795" name="Rectangle 2057">
            <a:extLst>
              <a:ext uri="{FF2B5EF4-FFF2-40B4-BE49-F238E27FC236}">
                <a16:creationId xmlns:a16="http://schemas.microsoft.com/office/drawing/2014/main" id="{BCA626A6-BF7A-6B3E-C6C0-E8CA1047EE13}"/>
              </a:ext>
            </a:extLst>
          </p:cNvPr>
          <p:cNvSpPr>
            <a:spLocks noChangeArrowheads="1"/>
          </p:cNvSpPr>
          <p:nvPr/>
        </p:nvSpPr>
        <p:spPr bwMode="auto">
          <a:xfrm>
            <a:off x="0" y="5334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ea typeface="Times" pitchFamily="2" charset="0"/>
                <a:cs typeface="Times" pitchFamily="2" charset="0"/>
              </a:rPr>
              <a:t>Case Review Feedback</a:t>
            </a:r>
            <a:endParaRPr lang="en-US" altLang="en-US" sz="2800">
              <a:solidFill>
                <a:srgbClr val="FFFF00"/>
              </a:solidFill>
              <a:latin typeface="Arial Black" panose="020B0604020202020204" pitchFamily="34" charset="0"/>
              <a:ea typeface="Times" pitchFamily="2" charset="0"/>
              <a:cs typeface="Times" pitchFamily="2" charset="0"/>
            </a:endParaRPr>
          </a:p>
        </p:txBody>
      </p:sp>
      <p:sp>
        <p:nvSpPr>
          <p:cNvPr id="33796" name="Rectangle 2058">
            <a:extLst>
              <a:ext uri="{FF2B5EF4-FFF2-40B4-BE49-F238E27FC236}">
                <a16:creationId xmlns:a16="http://schemas.microsoft.com/office/drawing/2014/main" id="{0991041C-2AAD-AD78-AAEB-2F9A4A9501DE}"/>
              </a:ext>
            </a:extLst>
          </p:cNvPr>
          <p:cNvSpPr>
            <a:spLocks noChangeArrowheads="1"/>
          </p:cNvSpPr>
          <p:nvPr/>
        </p:nvSpPr>
        <p:spPr bwMode="auto">
          <a:xfrm>
            <a:off x="2514600" y="6464300"/>
            <a:ext cx="419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1143000" indent="-2286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buClr>
                <a:schemeClr val="tx2"/>
              </a:buClr>
              <a:buSzTx/>
              <a:buFontTx/>
              <a:buNone/>
            </a:pPr>
            <a:r>
              <a:rPr lang="en-US" altLang="en-US" sz="1600">
                <a:solidFill>
                  <a:schemeClr val="tx2"/>
                </a:solidFill>
              </a:rPr>
              <a:t>Universal Course Manual Page 4.5</a:t>
            </a:r>
            <a:endParaRPr lang="en-US" altLang="en-US" sz="1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507333"/>
                                        </p:tgtEl>
                                        <p:attrNameLst>
                                          <p:attrName>style.visibility</p:attrName>
                                        </p:attrNameLst>
                                      </p:cBhvr>
                                      <p:to>
                                        <p:strVal val="visible"/>
                                      </p:to>
                                    </p:set>
                                    <p:animEffect transition="in" filter="dissolve">
                                      <p:cBhvr>
                                        <p:cTn id="7" dur="500"/>
                                        <p:tgtEl>
                                          <p:spTgt spid="1507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7333"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8423" name="Rectangle 55">
            <a:extLst>
              <a:ext uri="{FF2B5EF4-FFF2-40B4-BE49-F238E27FC236}">
                <a16:creationId xmlns:a16="http://schemas.microsoft.com/office/drawing/2014/main" id="{356A09CA-0E02-40F9-BA91-665D514E7E4A}"/>
              </a:ext>
            </a:extLst>
          </p:cNvPr>
          <p:cNvSpPr>
            <a:spLocks noGrp="1" noChangeArrowheads="1"/>
          </p:cNvSpPr>
          <p:nvPr>
            <p:ph type="title"/>
          </p:nvPr>
        </p:nvSpPr>
        <p:spPr>
          <a:xfrm>
            <a:off x="152400" y="152400"/>
            <a:ext cx="8839200" cy="1143000"/>
          </a:xfrm>
          <a:effectLst>
            <a:outerShdw dist="13470" dir="2700000" algn="ctr" rotWithShape="0">
              <a:schemeClr val="bg2"/>
            </a:outerShdw>
          </a:effectLst>
        </p:spPr>
        <p:txBody>
          <a:bodyPr rtlCol="0">
            <a:normAutofit fontScale="90000"/>
          </a:bodyPr>
          <a:lstStyle/>
          <a:p>
            <a:pPr eaLnBrk="1" fontAlgn="auto" hangingPunct="1">
              <a:spcAft>
                <a:spcPts val="0"/>
              </a:spcAft>
              <a:defRPr/>
            </a:pPr>
            <a:r>
              <a:rPr lang="en-US" sz="3200" dirty="0">
                <a:solidFill>
                  <a:srgbClr val="FFFF00"/>
                </a:solidFill>
                <a:latin typeface="+mj-lt"/>
              </a:rPr>
              <a:t>Vancouver, WA Compliance Data</a:t>
            </a:r>
            <a:r>
              <a:rPr lang="en-US" sz="2400" dirty="0">
                <a:solidFill>
                  <a:srgbClr val="FFFF00"/>
                </a:solidFill>
                <a:latin typeface="+mj-lt"/>
              </a:rPr>
              <a:t> </a:t>
            </a:r>
            <a:br>
              <a:rPr lang="en-US" sz="2400" dirty="0">
                <a:solidFill>
                  <a:srgbClr val="FFFF00"/>
                </a:solidFill>
                <a:latin typeface="+mj-lt"/>
              </a:rPr>
            </a:br>
            <a:r>
              <a:rPr lang="en-US" sz="2000" dirty="0">
                <a:solidFill>
                  <a:srgbClr val="FFFF00"/>
                </a:solidFill>
                <a:latin typeface="+mj-lt"/>
              </a:rPr>
              <a:t>Sept/Oct/Nov/Dec 1993</a:t>
            </a:r>
            <a:r>
              <a:rPr lang="en-US" dirty="0">
                <a:solidFill>
                  <a:srgbClr val="FFFF00"/>
                </a:solidFill>
                <a:latin typeface="+mj-lt"/>
              </a:rPr>
              <a:t> </a:t>
            </a:r>
          </a:p>
        </p:txBody>
      </p:sp>
      <p:sp>
        <p:nvSpPr>
          <p:cNvPr id="1338424" name="Rectangle 56">
            <a:extLst>
              <a:ext uri="{FF2B5EF4-FFF2-40B4-BE49-F238E27FC236}">
                <a16:creationId xmlns:a16="http://schemas.microsoft.com/office/drawing/2014/main" id="{958A94A6-777C-5EEE-2C11-512DFB4D4CD8}"/>
              </a:ext>
            </a:extLst>
          </p:cNvPr>
          <p:cNvSpPr>
            <a:spLocks noChangeArrowheads="1"/>
          </p:cNvSpPr>
          <p:nvPr/>
        </p:nvSpPr>
        <p:spPr bwMode="auto">
          <a:xfrm>
            <a:off x="1546225" y="1514475"/>
            <a:ext cx="6845300" cy="596900"/>
          </a:xfrm>
          <a:prstGeom prst="rect">
            <a:avLst/>
          </a:prstGeom>
          <a:solidFill>
            <a:srgbClr val="FFFF00"/>
          </a:solidFill>
          <a:ln w="12700">
            <a:solidFill>
              <a:schemeClr val="tx1"/>
            </a:solidFill>
            <a:miter lim="800000"/>
            <a:headEnd/>
            <a:tailEnd/>
          </a:ln>
          <a:effectLst>
            <a:outerShdw dist="127000" algn="ctr" rotWithShape="0">
              <a:schemeClr val="bg2"/>
            </a:outerShdw>
          </a:effectLst>
        </p:spPr>
        <p:txBody>
          <a:bodyPr wrap="none" anchor="ctr"/>
          <a:lstStyle/>
          <a:p>
            <a:pPr fontAlgn="auto">
              <a:spcBef>
                <a:spcPts val="0"/>
              </a:spcBef>
              <a:spcAft>
                <a:spcPts val="0"/>
              </a:spcAft>
              <a:defRPr/>
            </a:pPr>
            <a:endParaRPr lang="en-US">
              <a:latin typeface="+mn-lt"/>
            </a:endParaRPr>
          </a:p>
        </p:txBody>
      </p:sp>
      <p:sp>
        <p:nvSpPr>
          <p:cNvPr id="1338425" name="Rectangle 57">
            <a:extLst>
              <a:ext uri="{FF2B5EF4-FFF2-40B4-BE49-F238E27FC236}">
                <a16:creationId xmlns:a16="http://schemas.microsoft.com/office/drawing/2014/main" id="{1A5C058A-0BC4-BA09-E2BB-4ACEE480E467}"/>
              </a:ext>
            </a:extLst>
          </p:cNvPr>
          <p:cNvSpPr>
            <a:spLocks noChangeArrowheads="1"/>
          </p:cNvSpPr>
          <p:nvPr/>
        </p:nvSpPr>
        <p:spPr bwMode="auto">
          <a:xfrm>
            <a:off x="1546225" y="2124075"/>
            <a:ext cx="6845300" cy="1206500"/>
          </a:xfrm>
          <a:prstGeom prst="rect">
            <a:avLst/>
          </a:prstGeom>
          <a:solidFill>
            <a:schemeClr val="accent6">
              <a:lumMod val="60000"/>
              <a:lumOff val="40000"/>
            </a:schemeClr>
          </a:solidFill>
          <a:ln w="12700">
            <a:solidFill>
              <a:schemeClr val="tx1"/>
            </a:solidFill>
            <a:miter lim="800000"/>
            <a:headEnd/>
            <a:tailEnd/>
          </a:ln>
          <a:effectLst>
            <a:outerShdw dist="179605" dir="2700000" algn="ctr" rotWithShape="0">
              <a:schemeClr val="bg2"/>
            </a:outerShdw>
          </a:effectLst>
        </p:spPr>
        <p:txBody>
          <a:bodyPr wrap="none" anchor="ctr"/>
          <a:lstStyle/>
          <a:p>
            <a:pPr fontAlgn="auto">
              <a:spcBef>
                <a:spcPts val="0"/>
              </a:spcBef>
              <a:spcAft>
                <a:spcPts val="0"/>
              </a:spcAft>
              <a:defRPr/>
            </a:pPr>
            <a:endParaRPr lang="en-US">
              <a:latin typeface="+mn-lt"/>
            </a:endParaRPr>
          </a:p>
        </p:txBody>
      </p:sp>
      <p:grpSp>
        <p:nvGrpSpPr>
          <p:cNvPr id="34821" name="Group 58">
            <a:extLst>
              <a:ext uri="{FF2B5EF4-FFF2-40B4-BE49-F238E27FC236}">
                <a16:creationId xmlns:a16="http://schemas.microsoft.com/office/drawing/2014/main" id="{4326CDAD-2FE2-885E-E86E-05E3F95944E1}"/>
              </a:ext>
            </a:extLst>
          </p:cNvPr>
          <p:cNvGrpSpPr>
            <a:grpSpLocks/>
          </p:cNvGrpSpPr>
          <p:nvPr/>
        </p:nvGrpSpPr>
        <p:grpSpPr bwMode="auto">
          <a:xfrm>
            <a:off x="1943100" y="1617663"/>
            <a:ext cx="5535613" cy="369887"/>
            <a:chOff x="1224" y="1643"/>
            <a:chExt cx="3487" cy="233"/>
          </a:xfrm>
        </p:grpSpPr>
        <p:sp>
          <p:nvSpPr>
            <p:cNvPr id="34861" name="Rectangle 59">
              <a:extLst>
                <a:ext uri="{FF2B5EF4-FFF2-40B4-BE49-F238E27FC236}">
                  <a16:creationId xmlns:a16="http://schemas.microsoft.com/office/drawing/2014/main" id="{D1E813CD-3702-F6D8-EA8F-D9E16A6FFC3C}"/>
                </a:ext>
              </a:extLst>
            </p:cNvPr>
            <p:cNvSpPr>
              <a:spLocks noChangeArrowheads="1"/>
            </p:cNvSpPr>
            <p:nvPr/>
          </p:nvSpPr>
          <p:spPr bwMode="auto">
            <a:xfrm>
              <a:off x="1224" y="1643"/>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Arial Black" panose="020B0604020202020204" pitchFamily="34" charset="0"/>
                </a:rPr>
                <a:t>CE</a:t>
              </a:r>
              <a:endParaRPr lang="en-US" altLang="en-US" sz="2400">
                <a:solidFill>
                  <a:schemeClr val="tx2"/>
                </a:solidFill>
                <a:latin typeface="Times New Roman" panose="02020603050405020304" pitchFamily="18" charset="0"/>
              </a:endParaRPr>
            </a:p>
          </p:txBody>
        </p:sp>
        <p:sp>
          <p:nvSpPr>
            <p:cNvPr id="34862" name="Rectangle 60">
              <a:extLst>
                <a:ext uri="{FF2B5EF4-FFF2-40B4-BE49-F238E27FC236}">
                  <a16:creationId xmlns:a16="http://schemas.microsoft.com/office/drawing/2014/main" id="{F1C0A3F6-C82A-5BBF-03D5-271EA930B8BB}"/>
                </a:ext>
              </a:extLst>
            </p:cNvPr>
            <p:cNvSpPr>
              <a:spLocks noChangeArrowheads="1"/>
            </p:cNvSpPr>
            <p:nvPr/>
          </p:nvSpPr>
          <p:spPr bwMode="auto">
            <a:xfrm>
              <a:off x="1795" y="1643"/>
              <a:ext cx="29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Arial Black" panose="020B0604020202020204" pitchFamily="34" charset="0"/>
                </a:rPr>
                <a:t>C/C</a:t>
              </a:r>
              <a:endParaRPr lang="en-US" altLang="en-US" sz="2400">
                <a:solidFill>
                  <a:schemeClr val="tx2"/>
                </a:solidFill>
                <a:latin typeface="Times New Roman" panose="02020603050405020304" pitchFamily="18" charset="0"/>
              </a:endParaRPr>
            </a:p>
          </p:txBody>
        </p:sp>
        <p:sp>
          <p:nvSpPr>
            <p:cNvPr id="34863" name="Rectangle 61">
              <a:extLst>
                <a:ext uri="{FF2B5EF4-FFF2-40B4-BE49-F238E27FC236}">
                  <a16:creationId xmlns:a16="http://schemas.microsoft.com/office/drawing/2014/main" id="{30282EFA-BBB0-8CAA-DCC0-DB39C41A3F34}"/>
                </a:ext>
              </a:extLst>
            </p:cNvPr>
            <p:cNvSpPr>
              <a:spLocks noChangeArrowheads="1"/>
            </p:cNvSpPr>
            <p:nvPr/>
          </p:nvSpPr>
          <p:spPr bwMode="auto">
            <a:xfrm>
              <a:off x="2379" y="1643"/>
              <a:ext cx="26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Arial Black" panose="020B0604020202020204" pitchFamily="34" charset="0"/>
                </a:rPr>
                <a:t>KQ</a:t>
              </a:r>
              <a:endParaRPr lang="en-US" altLang="en-US" sz="2400">
                <a:solidFill>
                  <a:schemeClr val="tx2"/>
                </a:solidFill>
                <a:latin typeface="Times New Roman" panose="02020603050405020304" pitchFamily="18" charset="0"/>
              </a:endParaRPr>
            </a:p>
          </p:txBody>
        </p:sp>
        <p:sp>
          <p:nvSpPr>
            <p:cNvPr id="34864" name="Rectangle 62">
              <a:extLst>
                <a:ext uri="{FF2B5EF4-FFF2-40B4-BE49-F238E27FC236}">
                  <a16:creationId xmlns:a16="http://schemas.microsoft.com/office/drawing/2014/main" id="{178E42C6-12C5-69EB-1751-CC88FA5081BB}"/>
                </a:ext>
              </a:extLst>
            </p:cNvPr>
            <p:cNvSpPr>
              <a:spLocks noChangeArrowheads="1"/>
            </p:cNvSpPr>
            <p:nvPr/>
          </p:nvSpPr>
          <p:spPr bwMode="auto">
            <a:xfrm>
              <a:off x="2962" y="1643"/>
              <a:ext cx="3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Arial Black" panose="020B0604020202020204" pitchFamily="34" charset="0"/>
                </a:rPr>
                <a:t>PDI</a:t>
              </a:r>
              <a:endParaRPr lang="en-US" altLang="en-US" sz="2400">
                <a:solidFill>
                  <a:schemeClr val="tx2"/>
                </a:solidFill>
                <a:latin typeface="Times New Roman" panose="02020603050405020304" pitchFamily="18" charset="0"/>
              </a:endParaRPr>
            </a:p>
          </p:txBody>
        </p:sp>
        <p:sp>
          <p:nvSpPr>
            <p:cNvPr id="34865" name="Rectangle 63">
              <a:extLst>
                <a:ext uri="{FF2B5EF4-FFF2-40B4-BE49-F238E27FC236}">
                  <a16:creationId xmlns:a16="http://schemas.microsoft.com/office/drawing/2014/main" id="{0D9B6778-DD99-F196-ECE9-38C28A744B0F}"/>
                </a:ext>
              </a:extLst>
            </p:cNvPr>
            <p:cNvSpPr>
              <a:spLocks noChangeArrowheads="1"/>
            </p:cNvSpPr>
            <p:nvPr/>
          </p:nvSpPr>
          <p:spPr bwMode="auto">
            <a:xfrm>
              <a:off x="3545" y="1643"/>
              <a:ext cx="2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Arial Black" panose="020B0604020202020204" pitchFamily="34" charset="0"/>
                </a:rPr>
                <a:t>PAI</a:t>
              </a:r>
              <a:endParaRPr lang="en-US" altLang="en-US" sz="2400">
                <a:solidFill>
                  <a:schemeClr val="tx2"/>
                </a:solidFill>
                <a:latin typeface="Times New Roman" panose="02020603050405020304" pitchFamily="18" charset="0"/>
              </a:endParaRPr>
            </a:p>
          </p:txBody>
        </p:sp>
        <p:sp>
          <p:nvSpPr>
            <p:cNvPr id="34866" name="Rectangle 65">
              <a:extLst>
                <a:ext uri="{FF2B5EF4-FFF2-40B4-BE49-F238E27FC236}">
                  <a16:creationId xmlns:a16="http://schemas.microsoft.com/office/drawing/2014/main" id="{541DE9EC-9922-CDB5-2950-CDA3645772DC}"/>
                </a:ext>
              </a:extLst>
            </p:cNvPr>
            <p:cNvSpPr>
              <a:spLocks noChangeArrowheads="1"/>
            </p:cNvSpPr>
            <p:nvPr/>
          </p:nvSpPr>
          <p:spPr bwMode="auto">
            <a:xfrm>
              <a:off x="4711" y="1643"/>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solidFill>
                  <a:schemeClr val="tx2"/>
                </a:solidFill>
                <a:latin typeface="Times New Roman" panose="02020603050405020304" pitchFamily="18" charset="0"/>
              </a:endParaRPr>
            </a:p>
          </p:txBody>
        </p:sp>
      </p:grpSp>
      <p:grpSp>
        <p:nvGrpSpPr>
          <p:cNvPr id="34822" name="Group 66">
            <a:extLst>
              <a:ext uri="{FF2B5EF4-FFF2-40B4-BE49-F238E27FC236}">
                <a16:creationId xmlns:a16="http://schemas.microsoft.com/office/drawing/2014/main" id="{56A2855A-0E42-DC87-8E63-E26073F6B865}"/>
              </a:ext>
            </a:extLst>
          </p:cNvPr>
          <p:cNvGrpSpPr>
            <a:grpSpLocks/>
          </p:cNvGrpSpPr>
          <p:nvPr/>
        </p:nvGrpSpPr>
        <p:grpSpPr bwMode="auto">
          <a:xfrm>
            <a:off x="1943100" y="2246313"/>
            <a:ext cx="4222750" cy="276225"/>
            <a:chOff x="1224" y="2039"/>
            <a:chExt cx="2660" cy="174"/>
          </a:xfrm>
        </p:grpSpPr>
        <p:sp>
          <p:nvSpPr>
            <p:cNvPr id="34856" name="Rectangle 67">
              <a:extLst>
                <a:ext uri="{FF2B5EF4-FFF2-40B4-BE49-F238E27FC236}">
                  <a16:creationId xmlns:a16="http://schemas.microsoft.com/office/drawing/2014/main" id="{B0C686CF-A755-27B6-676D-E035C3613575}"/>
                </a:ext>
              </a:extLst>
            </p:cNvPr>
            <p:cNvSpPr>
              <a:spLocks noChangeArrowheads="1"/>
            </p:cNvSpPr>
            <p:nvPr/>
          </p:nvSpPr>
          <p:spPr bwMode="auto">
            <a:xfrm>
              <a:off x="1224" y="2039"/>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92.3</a:t>
              </a:r>
              <a:endParaRPr lang="en-US" altLang="en-US" sz="2400">
                <a:latin typeface="Times New Roman" panose="02020603050405020304" pitchFamily="18" charset="0"/>
              </a:endParaRPr>
            </a:p>
          </p:txBody>
        </p:sp>
        <p:sp>
          <p:nvSpPr>
            <p:cNvPr id="34857" name="Rectangle 68">
              <a:extLst>
                <a:ext uri="{FF2B5EF4-FFF2-40B4-BE49-F238E27FC236}">
                  <a16:creationId xmlns:a16="http://schemas.microsoft.com/office/drawing/2014/main" id="{BD70EE19-B942-BA42-31D7-A7DF5BD5C1E3}"/>
                </a:ext>
              </a:extLst>
            </p:cNvPr>
            <p:cNvSpPr>
              <a:spLocks noChangeArrowheads="1"/>
            </p:cNvSpPr>
            <p:nvPr/>
          </p:nvSpPr>
          <p:spPr bwMode="auto">
            <a:xfrm>
              <a:off x="1795" y="2039"/>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89.8</a:t>
              </a:r>
              <a:endParaRPr lang="en-US" altLang="en-US" sz="2400">
                <a:latin typeface="Times New Roman" panose="02020603050405020304" pitchFamily="18" charset="0"/>
              </a:endParaRPr>
            </a:p>
          </p:txBody>
        </p:sp>
        <p:sp>
          <p:nvSpPr>
            <p:cNvPr id="34858" name="Rectangle 69">
              <a:extLst>
                <a:ext uri="{FF2B5EF4-FFF2-40B4-BE49-F238E27FC236}">
                  <a16:creationId xmlns:a16="http://schemas.microsoft.com/office/drawing/2014/main" id="{718EFBAD-1B36-E063-DE6A-7E10156170F0}"/>
                </a:ext>
              </a:extLst>
            </p:cNvPr>
            <p:cNvSpPr>
              <a:spLocks noChangeArrowheads="1"/>
            </p:cNvSpPr>
            <p:nvPr/>
          </p:nvSpPr>
          <p:spPr bwMode="auto">
            <a:xfrm>
              <a:off x="2379" y="2039"/>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65.8</a:t>
              </a:r>
              <a:endParaRPr lang="en-US" altLang="en-US" sz="2400">
                <a:latin typeface="Times New Roman" panose="02020603050405020304" pitchFamily="18" charset="0"/>
              </a:endParaRPr>
            </a:p>
          </p:txBody>
        </p:sp>
        <p:sp>
          <p:nvSpPr>
            <p:cNvPr id="34859" name="Rectangle 70">
              <a:extLst>
                <a:ext uri="{FF2B5EF4-FFF2-40B4-BE49-F238E27FC236}">
                  <a16:creationId xmlns:a16="http://schemas.microsoft.com/office/drawing/2014/main" id="{A25D7D59-5DD9-A752-AD8E-CEB523250C2C}"/>
                </a:ext>
              </a:extLst>
            </p:cNvPr>
            <p:cNvSpPr>
              <a:spLocks noChangeArrowheads="1"/>
            </p:cNvSpPr>
            <p:nvPr/>
          </p:nvSpPr>
          <p:spPr bwMode="auto">
            <a:xfrm>
              <a:off x="2962" y="2039"/>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40.8</a:t>
              </a:r>
              <a:endParaRPr lang="en-US" altLang="en-US" sz="2400">
                <a:latin typeface="Times New Roman" panose="02020603050405020304" pitchFamily="18" charset="0"/>
              </a:endParaRPr>
            </a:p>
          </p:txBody>
        </p:sp>
        <p:sp>
          <p:nvSpPr>
            <p:cNvPr id="34860" name="Rectangle 71">
              <a:extLst>
                <a:ext uri="{FF2B5EF4-FFF2-40B4-BE49-F238E27FC236}">
                  <a16:creationId xmlns:a16="http://schemas.microsoft.com/office/drawing/2014/main" id="{7F4806A8-3E63-71A8-D0D6-D02E125E8278}"/>
                </a:ext>
              </a:extLst>
            </p:cNvPr>
            <p:cNvSpPr>
              <a:spLocks noChangeArrowheads="1"/>
            </p:cNvSpPr>
            <p:nvPr/>
          </p:nvSpPr>
          <p:spPr bwMode="auto">
            <a:xfrm>
              <a:off x="3545" y="2039"/>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92.9</a:t>
              </a:r>
              <a:endParaRPr lang="en-US" altLang="en-US" sz="2400">
                <a:latin typeface="Times New Roman" panose="02020603050405020304" pitchFamily="18" charset="0"/>
              </a:endParaRPr>
            </a:p>
          </p:txBody>
        </p:sp>
      </p:grpSp>
      <p:sp>
        <p:nvSpPr>
          <p:cNvPr id="1338442" name="Rectangle 74">
            <a:extLst>
              <a:ext uri="{FF2B5EF4-FFF2-40B4-BE49-F238E27FC236}">
                <a16:creationId xmlns:a16="http://schemas.microsoft.com/office/drawing/2014/main" id="{60D54344-9AD1-FB85-6FDF-C09C385AC095}"/>
              </a:ext>
            </a:extLst>
          </p:cNvPr>
          <p:cNvSpPr>
            <a:spLocks noChangeArrowheads="1"/>
          </p:cNvSpPr>
          <p:nvPr/>
        </p:nvSpPr>
        <p:spPr bwMode="auto">
          <a:xfrm>
            <a:off x="1546225" y="3876675"/>
            <a:ext cx="6845300" cy="1206500"/>
          </a:xfrm>
          <a:prstGeom prst="rect">
            <a:avLst/>
          </a:prstGeom>
          <a:solidFill>
            <a:schemeClr val="bg1"/>
          </a:solidFill>
          <a:ln w="12700">
            <a:solidFill>
              <a:schemeClr val="tx1"/>
            </a:solidFill>
            <a:miter lim="800000"/>
            <a:headEnd/>
            <a:tailEnd/>
          </a:ln>
          <a:effectLst>
            <a:outerShdw dist="179605" dir="2700000" algn="ctr" rotWithShape="0">
              <a:schemeClr val="bg2"/>
            </a:outerShdw>
          </a:effectLst>
        </p:spPr>
        <p:txBody>
          <a:bodyPr wrap="none" anchor="ctr"/>
          <a:lstStyle/>
          <a:p>
            <a:pPr fontAlgn="auto">
              <a:spcBef>
                <a:spcPts val="0"/>
              </a:spcBef>
              <a:spcAft>
                <a:spcPts val="0"/>
              </a:spcAft>
              <a:defRPr/>
            </a:pPr>
            <a:endParaRPr lang="en-US">
              <a:latin typeface="+mn-lt"/>
            </a:endParaRPr>
          </a:p>
        </p:txBody>
      </p:sp>
      <p:grpSp>
        <p:nvGrpSpPr>
          <p:cNvPr id="4" name="Group 75">
            <a:extLst>
              <a:ext uri="{FF2B5EF4-FFF2-40B4-BE49-F238E27FC236}">
                <a16:creationId xmlns:a16="http://schemas.microsoft.com/office/drawing/2014/main" id="{A8415A4D-C6BF-072F-4971-CB35AAC7CD1B}"/>
              </a:ext>
            </a:extLst>
          </p:cNvPr>
          <p:cNvGrpSpPr>
            <a:grpSpLocks/>
          </p:cNvGrpSpPr>
          <p:nvPr/>
        </p:nvGrpSpPr>
        <p:grpSpPr bwMode="auto">
          <a:xfrm>
            <a:off x="1943100" y="2874963"/>
            <a:ext cx="4222750" cy="276225"/>
            <a:chOff x="1224" y="2435"/>
            <a:chExt cx="2660" cy="174"/>
          </a:xfrm>
        </p:grpSpPr>
        <p:sp>
          <p:nvSpPr>
            <p:cNvPr id="26664" name="Rectangle 76">
              <a:extLst>
                <a:ext uri="{FF2B5EF4-FFF2-40B4-BE49-F238E27FC236}">
                  <a16:creationId xmlns:a16="http://schemas.microsoft.com/office/drawing/2014/main" id="{91C9EF89-475A-3C44-25C8-D857BDBD6B3C}"/>
                </a:ext>
              </a:extLst>
            </p:cNvPr>
            <p:cNvSpPr>
              <a:spLocks noChangeArrowheads="1"/>
            </p:cNvSpPr>
            <p:nvPr/>
          </p:nvSpPr>
          <p:spPr bwMode="auto">
            <a:xfrm>
              <a:off x="1224" y="2435"/>
              <a:ext cx="339" cy="174"/>
            </a:xfrm>
            <a:prstGeom prst="rect">
              <a:avLst/>
            </a:prstGeom>
            <a:noFill/>
            <a:ln w="9525">
              <a:solidFill>
                <a:schemeClr val="accent6">
                  <a:lumMod val="60000"/>
                  <a:lumOff val="40000"/>
                </a:schemeClr>
              </a:solidFill>
              <a:miter lim="800000"/>
              <a:headEnd/>
              <a:tailEnd/>
            </a:ln>
          </p:spPr>
          <p:txBody>
            <a:bodyPr wrap="none" lIns="0" tIns="0" rIns="0" bIns="0">
              <a:spAutoFit/>
            </a:bodyPr>
            <a:lstStyle/>
            <a:p>
              <a:pPr fontAlgn="auto">
                <a:spcBef>
                  <a:spcPts val="0"/>
                </a:spcBef>
                <a:spcAft>
                  <a:spcPts val="0"/>
                </a:spcAft>
                <a:defRPr/>
              </a:pPr>
              <a:r>
                <a:rPr lang="en-US" dirty="0">
                  <a:latin typeface="Arial Black" pitchFamily="34" charset="0"/>
                </a:rPr>
                <a:t>87.4</a:t>
              </a:r>
              <a:endParaRPr lang="en-US" sz="2400" dirty="0">
                <a:latin typeface="Times New Roman" pitchFamily="18" charset="0"/>
              </a:endParaRPr>
            </a:p>
          </p:txBody>
        </p:sp>
        <p:sp>
          <p:nvSpPr>
            <p:cNvPr id="34852" name="Rectangle 77">
              <a:extLst>
                <a:ext uri="{FF2B5EF4-FFF2-40B4-BE49-F238E27FC236}">
                  <a16:creationId xmlns:a16="http://schemas.microsoft.com/office/drawing/2014/main" id="{AE8F3705-B80B-30FE-9B6D-75E216C16D78}"/>
                </a:ext>
              </a:extLst>
            </p:cNvPr>
            <p:cNvSpPr>
              <a:spLocks noChangeArrowheads="1"/>
            </p:cNvSpPr>
            <p:nvPr/>
          </p:nvSpPr>
          <p:spPr bwMode="auto">
            <a:xfrm>
              <a:off x="1795" y="2435"/>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87.3</a:t>
              </a:r>
              <a:endParaRPr lang="en-US" altLang="en-US" sz="2400">
                <a:latin typeface="Times New Roman" panose="02020603050405020304" pitchFamily="18" charset="0"/>
              </a:endParaRPr>
            </a:p>
          </p:txBody>
        </p:sp>
        <p:sp>
          <p:nvSpPr>
            <p:cNvPr id="34853" name="Rectangle 78">
              <a:extLst>
                <a:ext uri="{FF2B5EF4-FFF2-40B4-BE49-F238E27FC236}">
                  <a16:creationId xmlns:a16="http://schemas.microsoft.com/office/drawing/2014/main" id="{863BDA00-896B-DA5A-48B8-CBCF9B179C0C}"/>
                </a:ext>
              </a:extLst>
            </p:cNvPr>
            <p:cNvSpPr>
              <a:spLocks noChangeArrowheads="1"/>
            </p:cNvSpPr>
            <p:nvPr/>
          </p:nvSpPr>
          <p:spPr bwMode="auto">
            <a:xfrm>
              <a:off x="2379" y="2435"/>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73.4</a:t>
              </a:r>
              <a:endParaRPr lang="en-US" altLang="en-US" sz="2400">
                <a:latin typeface="Times New Roman" panose="02020603050405020304" pitchFamily="18" charset="0"/>
              </a:endParaRPr>
            </a:p>
          </p:txBody>
        </p:sp>
        <p:sp>
          <p:nvSpPr>
            <p:cNvPr id="34854" name="Rectangle 79">
              <a:extLst>
                <a:ext uri="{FF2B5EF4-FFF2-40B4-BE49-F238E27FC236}">
                  <a16:creationId xmlns:a16="http://schemas.microsoft.com/office/drawing/2014/main" id="{574CE2E7-6139-2C2C-B6EF-84A56C3BB3A2}"/>
                </a:ext>
              </a:extLst>
            </p:cNvPr>
            <p:cNvSpPr>
              <a:spLocks noChangeArrowheads="1"/>
            </p:cNvSpPr>
            <p:nvPr/>
          </p:nvSpPr>
          <p:spPr bwMode="auto">
            <a:xfrm>
              <a:off x="2962" y="2435"/>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75.4</a:t>
              </a:r>
              <a:endParaRPr lang="en-US" altLang="en-US" sz="2400">
                <a:latin typeface="Times New Roman" panose="02020603050405020304" pitchFamily="18" charset="0"/>
              </a:endParaRPr>
            </a:p>
          </p:txBody>
        </p:sp>
        <p:sp>
          <p:nvSpPr>
            <p:cNvPr id="34855" name="Rectangle 80">
              <a:extLst>
                <a:ext uri="{FF2B5EF4-FFF2-40B4-BE49-F238E27FC236}">
                  <a16:creationId xmlns:a16="http://schemas.microsoft.com/office/drawing/2014/main" id="{71A327E2-FE47-1111-5B9C-B5BF2E537A0C}"/>
                </a:ext>
              </a:extLst>
            </p:cNvPr>
            <p:cNvSpPr>
              <a:spLocks noChangeArrowheads="1"/>
            </p:cNvSpPr>
            <p:nvPr/>
          </p:nvSpPr>
          <p:spPr bwMode="auto">
            <a:xfrm>
              <a:off x="3545" y="2435"/>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95.2</a:t>
              </a:r>
              <a:endParaRPr lang="en-US" altLang="en-US" sz="2400">
                <a:latin typeface="Times New Roman" panose="02020603050405020304" pitchFamily="18" charset="0"/>
              </a:endParaRPr>
            </a:p>
          </p:txBody>
        </p:sp>
      </p:grpSp>
      <p:grpSp>
        <p:nvGrpSpPr>
          <p:cNvPr id="5" name="Group 83">
            <a:extLst>
              <a:ext uri="{FF2B5EF4-FFF2-40B4-BE49-F238E27FC236}">
                <a16:creationId xmlns:a16="http://schemas.microsoft.com/office/drawing/2014/main" id="{6E54FF40-4A0D-3D65-BC25-D2B97272A199}"/>
              </a:ext>
            </a:extLst>
          </p:cNvPr>
          <p:cNvGrpSpPr>
            <a:grpSpLocks/>
          </p:cNvGrpSpPr>
          <p:nvPr/>
        </p:nvGrpSpPr>
        <p:grpSpPr bwMode="auto">
          <a:xfrm>
            <a:off x="1943100" y="4000500"/>
            <a:ext cx="4295775" cy="304800"/>
            <a:chOff x="1224" y="3144"/>
            <a:chExt cx="2706" cy="192"/>
          </a:xfrm>
        </p:grpSpPr>
        <p:sp>
          <p:nvSpPr>
            <p:cNvPr id="34846" name="Rectangle 84">
              <a:extLst>
                <a:ext uri="{FF2B5EF4-FFF2-40B4-BE49-F238E27FC236}">
                  <a16:creationId xmlns:a16="http://schemas.microsoft.com/office/drawing/2014/main" id="{8AD9C759-6AF2-1AF2-AF2F-43DF76E848EC}"/>
                </a:ext>
              </a:extLst>
            </p:cNvPr>
            <p:cNvSpPr>
              <a:spLocks noChangeArrowheads="1"/>
            </p:cNvSpPr>
            <p:nvPr/>
          </p:nvSpPr>
          <p:spPr bwMode="auto">
            <a:xfrm>
              <a:off x="1224" y="3144"/>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97.2</a:t>
              </a:r>
              <a:endParaRPr lang="en-US" altLang="en-US" sz="2400">
                <a:solidFill>
                  <a:schemeClr val="tx2"/>
                </a:solidFill>
                <a:latin typeface="Times New Roman" panose="02020603050405020304" pitchFamily="18" charset="0"/>
              </a:endParaRPr>
            </a:p>
          </p:txBody>
        </p:sp>
        <p:sp>
          <p:nvSpPr>
            <p:cNvPr id="34847" name="Rectangle 85">
              <a:extLst>
                <a:ext uri="{FF2B5EF4-FFF2-40B4-BE49-F238E27FC236}">
                  <a16:creationId xmlns:a16="http://schemas.microsoft.com/office/drawing/2014/main" id="{558DB54E-A5ED-5030-30DB-AAEBAED52DFF}"/>
                </a:ext>
              </a:extLst>
            </p:cNvPr>
            <p:cNvSpPr>
              <a:spLocks noChangeArrowheads="1"/>
            </p:cNvSpPr>
            <p:nvPr/>
          </p:nvSpPr>
          <p:spPr bwMode="auto">
            <a:xfrm>
              <a:off x="1795" y="3144"/>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94.9</a:t>
              </a:r>
              <a:endParaRPr lang="en-US" altLang="en-US" sz="2400">
                <a:solidFill>
                  <a:schemeClr val="tx2"/>
                </a:solidFill>
                <a:latin typeface="Times New Roman" panose="02020603050405020304" pitchFamily="18" charset="0"/>
              </a:endParaRPr>
            </a:p>
          </p:txBody>
        </p:sp>
        <p:sp>
          <p:nvSpPr>
            <p:cNvPr id="34848" name="Rectangle 86">
              <a:extLst>
                <a:ext uri="{FF2B5EF4-FFF2-40B4-BE49-F238E27FC236}">
                  <a16:creationId xmlns:a16="http://schemas.microsoft.com/office/drawing/2014/main" id="{F0774B3C-DB76-233C-B022-917A4484CC77}"/>
                </a:ext>
              </a:extLst>
            </p:cNvPr>
            <p:cNvSpPr>
              <a:spLocks noChangeArrowheads="1"/>
            </p:cNvSpPr>
            <p:nvPr/>
          </p:nvSpPr>
          <p:spPr bwMode="auto">
            <a:xfrm>
              <a:off x="2379" y="3144"/>
              <a:ext cx="3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Arial Black" panose="020B0604020202020204" pitchFamily="34" charset="0"/>
                </a:rPr>
                <a:t>89.3</a:t>
              </a:r>
              <a:endParaRPr lang="en-US" altLang="en-US" sz="2400">
                <a:latin typeface="Times New Roman" panose="02020603050405020304" pitchFamily="18" charset="0"/>
              </a:endParaRPr>
            </a:p>
          </p:txBody>
        </p:sp>
        <p:sp>
          <p:nvSpPr>
            <p:cNvPr id="34849" name="Rectangle 87">
              <a:extLst>
                <a:ext uri="{FF2B5EF4-FFF2-40B4-BE49-F238E27FC236}">
                  <a16:creationId xmlns:a16="http://schemas.microsoft.com/office/drawing/2014/main" id="{37B9EDF6-76BC-73DD-A75C-69F003B5B157}"/>
                </a:ext>
              </a:extLst>
            </p:cNvPr>
            <p:cNvSpPr>
              <a:spLocks noChangeArrowheads="1"/>
            </p:cNvSpPr>
            <p:nvPr/>
          </p:nvSpPr>
          <p:spPr bwMode="auto">
            <a:xfrm>
              <a:off x="2962" y="3144"/>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93.8</a:t>
              </a:r>
              <a:endParaRPr lang="en-US" altLang="en-US" sz="2400">
                <a:solidFill>
                  <a:schemeClr val="tx2"/>
                </a:solidFill>
                <a:latin typeface="Times New Roman" panose="02020603050405020304" pitchFamily="18" charset="0"/>
              </a:endParaRPr>
            </a:p>
          </p:txBody>
        </p:sp>
        <p:sp>
          <p:nvSpPr>
            <p:cNvPr id="34850" name="Rectangle 88">
              <a:extLst>
                <a:ext uri="{FF2B5EF4-FFF2-40B4-BE49-F238E27FC236}">
                  <a16:creationId xmlns:a16="http://schemas.microsoft.com/office/drawing/2014/main" id="{C57EF0A5-E3D4-40BE-AB85-2C7609F08372}"/>
                </a:ext>
              </a:extLst>
            </p:cNvPr>
            <p:cNvSpPr>
              <a:spLocks noChangeArrowheads="1"/>
            </p:cNvSpPr>
            <p:nvPr/>
          </p:nvSpPr>
          <p:spPr bwMode="auto">
            <a:xfrm>
              <a:off x="3545" y="3144"/>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99.0</a:t>
              </a:r>
              <a:endParaRPr lang="en-US" altLang="en-US" sz="2400">
                <a:solidFill>
                  <a:schemeClr val="tx2"/>
                </a:solidFill>
                <a:latin typeface="Times New Roman" panose="02020603050405020304" pitchFamily="18" charset="0"/>
              </a:endParaRPr>
            </a:p>
          </p:txBody>
        </p:sp>
      </p:grpSp>
      <p:grpSp>
        <p:nvGrpSpPr>
          <p:cNvPr id="6" name="Group 91">
            <a:extLst>
              <a:ext uri="{FF2B5EF4-FFF2-40B4-BE49-F238E27FC236}">
                <a16:creationId xmlns:a16="http://schemas.microsoft.com/office/drawing/2014/main" id="{B87C2AD3-CDB9-ECE6-1D97-DAEEFEFD9D91}"/>
              </a:ext>
            </a:extLst>
          </p:cNvPr>
          <p:cNvGrpSpPr>
            <a:grpSpLocks/>
          </p:cNvGrpSpPr>
          <p:nvPr/>
        </p:nvGrpSpPr>
        <p:grpSpPr bwMode="auto">
          <a:xfrm>
            <a:off x="1943100" y="4629150"/>
            <a:ext cx="4470400" cy="304800"/>
            <a:chOff x="1224" y="3540"/>
            <a:chExt cx="2816" cy="192"/>
          </a:xfrm>
        </p:grpSpPr>
        <p:sp>
          <p:nvSpPr>
            <p:cNvPr id="34841" name="Rectangle 92">
              <a:extLst>
                <a:ext uri="{FF2B5EF4-FFF2-40B4-BE49-F238E27FC236}">
                  <a16:creationId xmlns:a16="http://schemas.microsoft.com/office/drawing/2014/main" id="{F8CC9C86-D0A5-0A69-4345-07D475983EFD}"/>
                </a:ext>
              </a:extLst>
            </p:cNvPr>
            <p:cNvSpPr>
              <a:spLocks noChangeArrowheads="1"/>
            </p:cNvSpPr>
            <p:nvPr/>
          </p:nvSpPr>
          <p:spPr bwMode="auto">
            <a:xfrm>
              <a:off x="1224" y="3540"/>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98.6</a:t>
              </a:r>
              <a:endParaRPr lang="en-US" altLang="en-US" sz="2400">
                <a:solidFill>
                  <a:schemeClr val="tx2"/>
                </a:solidFill>
                <a:latin typeface="Times New Roman" panose="02020603050405020304" pitchFamily="18" charset="0"/>
              </a:endParaRPr>
            </a:p>
          </p:txBody>
        </p:sp>
        <p:sp>
          <p:nvSpPr>
            <p:cNvPr id="34842" name="Rectangle 93">
              <a:extLst>
                <a:ext uri="{FF2B5EF4-FFF2-40B4-BE49-F238E27FC236}">
                  <a16:creationId xmlns:a16="http://schemas.microsoft.com/office/drawing/2014/main" id="{55BFCBAF-8359-D6EE-6E4B-CFB7B9DCE8F7}"/>
                </a:ext>
              </a:extLst>
            </p:cNvPr>
            <p:cNvSpPr>
              <a:spLocks noChangeArrowheads="1"/>
            </p:cNvSpPr>
            <p:nvPr/>
          </p:nvSpPr>
          <p:spPr bwMode="auto">
            <a:xfrm>
              <a:off x="1795" y="3540"/>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91.6</a:t>
              </a:r>
              <a:endParaRPr lang="en-US" altLang="en-US" sz="2400">
                <a:solidFill>
                  <a:schemeClr val="tx2"/>
                </a:solidFill>
                <a:latin typeface="Times New Roman" panose="02020603050405020304" pitchFamily="18" charset="0"/>
              </a:endParaRPr>
            </a:p>
          </p:txBody>
        </p:sp>
        <p:sp>
          <p:nvSpPr>
            <p:cNvPr id="34843" name="Rectangle 94">
              <a:extLst>
                <a:ext uri="{FF2B5EF4-FFF2-40B4-BE49-F238E27FC236}">
                  <a16:creationId xmlns:a16="http://schemas.microsoft.com/office/drawing/2014/main" id="{3F0A1FD2-46A6-08F7-6FF0-55B58BBA55D3}"/>
                </a:ext>
              </a:extLst>
            </p:cNvPr>
            <p:cNvSpPr>
              <a:spLocks noChangeArrowheads="1"/>
            </p:cNvSpPr>
            <p:nvPr/>
          </p:nvSpPr>
          <p:spPr bwMode="auto">
            <a:xfrm>
              <a:off x="2379" y="3540"/>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96.2</a:t>
              </a:r>
              <a:endParaRPr lang="en-US" altLang="en-US" sz="2400">
                <a:solidFill>
                  <a:schemeClr val="tx2"/>
                </a:solidFill>
                <a:latin typeface="Times New Roman" panose="02020603050405020304" pitchFamily="18" charset="0"/>
              </a:endParaRPr>
            </a:p>
          </p:txBody>
        </p:sp>
        <p:sp>
          <p:nvSpPr>
            <p:cNvPr id="34844" name="Rectangle 95">
              <a:extLst>
                <a:ext uri="{FF2B5EF4-FFF2-40B4-BE49-F238E27FC236}">
                  <a16:creationId xmlns:a16="http://schemas.microsoft.com/office/drawing/2014/main" id="{844929F9-5F71-E4D5-13BA-096507748B61}"/>
                </a:ext>
              </a:extLst>
            </p:cNvPr>
            <p:cNvSpPr>
              <a:spLocks noChangeArrowheads="1"/>
            </p:cNvSpPr>
            <p:nvPr/>
          </p:nvSpPr>
          <p:spPr bwMode="auto">
            <a:xfrm>
              <a:off x="2962" y="3540"/>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95.8</a:t>
              </a:r>
              <a:endParaRPr lang="en-US" altLang="en-US" sz="2400">
                <a:solidFill>
                  <a:schemeClr val="tx2"/>
                </a:solidFill>
                <a:latin typeface="Times New Roman" panose="02020603050405020304" pitchFamily="18" charset="0"/>
              </a:endParaRPr>
            </a:p>
          </p:txBody>
        </p:sp>
        <p:sp>
          <p:nvSpPr>
            <p:cNvPr id="34845" name="Rectangle 96">
              <a:extLst>
                <a:ext uri="{FF2B5EF4-FFF2-40B4-BE49-F238E27FC236}">
                  <a16:creationId xmlns:a16="http://schemas.microsoft.com/office/drawing/2014/main" id="{2B5EE275-E9F4-BD6F-6599-531F38F090E3}"/>
                </a:ext>
              </a:extLst>
            </p:cNvPr>
            <p:cNvSpPr>
              <a:spLocks noChangeArrowheads="1"/>
            </p:cNvSpPr>
            <p:nvPr/>
          </p:nvSpPr>
          <p:spPr bwMode="auto">
            <a:xfrm>
              <a:off x="3545" y="3540"/>
              <a:ext cx="49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00"/>
                  </a:solidFill>
                  <a:latin typeface="Arial Black" panose="020B0604020202020204" pitchFamily="34" charset="0"/>
                </a:rPr>
                <a:t>100.0</a:t>
              </a:r>
              <a:endParaRPr lang="en-US" altLang="en-US" sz="2400">
                <a:solidFill>
                  <a:schemeClr val="tx2"/>
                </a:solidFill>
                <a:latin typeface="Times New Roman" panose="02020603050405020304" pitchFamily="18" charset="0"/>
              </a:endParaRPr>
            </a:p>
          </p:txBody>
        </p:sp>
      </p:grpSp>
      <p:sp>
        <p:nvSpPr>
          <p:cNvPr id="34827" name="Rectangle 99">
            <a:extLst>
              <a:ext uri="{FF2B5EF4-FFF2-40B4-BE49-F238E27FC236}">
                <a16:creationId xmlns:a16="http://schemas.microsoft.com/office/drawing/2014/main" id="{BE090D5F-261A-28DD-DBDC-5513B8B1A23F}"/>
              </a:ext>
            </a:extLst>
          </p:cNvPr>
          <p:cNvSpPr>
            <a:spLocks noChangeArrowheads="1"/>
          </p:cNvSpPr>
          <p:nvPr/>
        </p:nvSpPr>
        <p:spPr bwMode="auto">
          <a:xfrm>
            <a:off x="381000" y="2178050"/>
            <a:ext cx="1209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92D050"/>
                </a:solidFill>
                <a:latin typeface="Arial Black" panose="020B0604020202020204" pitchFamily="34" charset="0"/>
              </a:rPr>
              <a:t>Sept.</a:t>
            </a:r>
            <a:endParaRPr lang="en-US" altLang="en-US" sz="2400" b="1">
              <a:solidFill>
                <a:srgbClr val="92D050"/>
              </a:solidFill>
            </a:endParaRPr>
          </a:p>
        </p:txBody>
      </p:sp>
      <p:sp>
        <p:nvSpPr>
          <p:cNvPr id="34828" name="Line 100">
            <a:extLst>
              <a:ext uri="{FF2B5EF4-FFF2-40B4-BE49-F238E27FC236}">
                <a16:creationId xmlns:a16="http://schemas.microsoft.com/office/drawing/2014/main" id="{646BDD1F-8A08-3315-26A9-029332948254}"/>
              </a:ext>
            </a:extLst>
          </p:cNvPr>
          <p:cNvSpPr>
            <a:spLocks noChangeShapeType="1"/>
          </p:cNvSpPr>
          <p:nvPr/>
        </p:nvSpPr>
        <p:spPr bwMode="auto">
          <a:xfrm>
            <a:off x="1539875" y="2727325"/>
            <a:ext cx="6858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29" name="Line 101">
            <a:extLst>
              <a:ext uri="{FF2B5EF4-FFF2-40B4-BE49-F238E27FC236}">
                <a16:creationId xmlns:a16="http://schemas.microsoft.com/office/drawing/2014/main" id="{4CAF9E27-93F1-ECB0-A045-5EAD15BC4333}"/>
              </a:ext>
            </a:extLst>
          </p:cNvPr>
          <p:cNvSpPr>
            <a:spLocks noChangeShapeType="1"/>
          </p:cNvSpPr>
          <p:nvPr/>
        </p:nvSpPr>
        <p:spPr bwMode="auto">
          <a:xfrm>
            <a:off x="1539875" y="4479925"/>
            <a:ext cx="6858000"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30" name="Rectangle 102">
            <a:extLst>
              <a:ext uri="{FF2B5EF4-FFF2-40B4-BE49-F238E27FC236}">
                <a16:creationId xmlns:a16="http://schemas.microsoft.com/office/drawing/2014/main" id="{B2E928F0-2EBC-0582-FC42-9929FA4A515B}"/>
              </a:ext>
            </a:extLst>
          </p:cNvPr>
          <p:cNvSpPr>
            <a:spLocks noChangeArrowheads="1"/>
          </p:cNvSpPr>
          <p:nvPr/>
        </p:nvSpPr>
        <p:spPr bwMode="auto">
          <a:xfrm>
            <a:off x="381000" y="2787650"/>
            <a:ext cx="100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92D050"/>
                </a:solidFill>
                <a:latin typeface="Arial Black" panose="020B0604020202020204" pitchFamily="34" charset="0"/>
              </a:rPr>
              <a:t>Oct</a:t>
            </a:r>
            <a:r>
              <a:rPr lang="en-US" altLang="en-US" sz="2400" b="1">
                <a:solidFill>
                  <a:srgbClr val="92D050"/>
                </a:solidFill>
                <a:latin typeface="Arial Black" panose="020B0604020202020204" pitchFamily="34" charset="0"/>
              </a:rPr>
              <a:t>.</a:t>
            </a:r>
            <a:endParaRPr lang="en-US" altLang="en-US" sz="2400" b="1">
              <a:solidFill>
                <a:srgbClr val="92D050"/>
              </a:solidFill>
            </a:endParaRPr>
          </a:p>
        </p:txBody>
      </p:sp>
      <p:sp>
        <p:nvSpPr>
          <p:cNvPr id="34831" name="Rectangle 103">
            <a:extLst>
              <a:ext uri="{FF2B5EF4-FFF2-40B4-BE49-F238E27FC236}">
                <a16:creationId xmlns:a16="http://schemas.microsoft.com/office/drawing/2014/main" id="{7C8DEC8B-1456-7611-664F-81B202F985B9}"/>
              </a:ext>
            </a:extLst>
          </p:cNvPr>
          <p:cNvSpPr>
            <a:spLocks noChangeArrowheads="1"/>
          </p:cNvSpPr>
          <p:nvPr/>
        </p:nvSpPr>
        <p:spPr bwMode="auto">
          <a:xfrm>
            <a:off x="381000" y="3946525"/>
            <a:ext cx="105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92D050"/>
                </a:solidFill>
                <a:latin typeface="Arial Black" panose="020B0604020202020204" pitchFamily="34" charset="0"/>
              </a:rPr>
              <a:t>Nov.</a:t>
            </a:r>
          </a:p>
        </p:txBody>
      </p:sp>
      <p:sp>
        <p:nvSpPr>
          <p:cNvPr id="34832" name="Rectangle 104">
            <a:extLst>
              <a:ext uri="{FF2B5EF4-FFF2-40B4-BE49-F238E27FC236}">
                <a16:creationId xmlns:a16="http://schemas.microsoft.com/office/drawing/2014/main" id="{41C3C6F3-3287-F8D2-9FCE-6A5F686F2ADA}"/>
              </a:ext>
            </a:extLst>
          </p:cNvPr>
          <p:cNvSpPr>
            <a:spLocks noChangeArrowheads="1"/>
          </p:cNvSpPr>
          <p:nvPr/>
        </p:nvSpPr>
        <p:spPr bwMode="auto">
          <a:xfrm>
            <a:off x="381000" y="455612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92D050"/>
                </a:solidFill>
                <a:latin typeface="Arial Black" panose="020B0604020202020204" pitchFamily="34" charset="0"/>
              </a:rPr>
              <a:t>Dec.</a:t>
            </a:r>
          </a:p>
        </p:txBody>
      </p:sp>
      <p:sp>
        <p:nvSpPr>
          <p:cNvPr id="1338473" name="Rectangle 105">
            <a:extLst>
              <a:ext uri="{FF2B5EF4-FFF2-40B4-BE49-F238E27FC236}">
                <a16:creationId xmlns:a16="http://schemas.microsoft.com/office/drawing/2014/main" id="{69518596-406F-DCC3-FE92-A1BA14B7A039}"/>
              </a:ext>
            </a:extLst>
          </p:cNvPr>
          <p:cNvSpPr>
            <a:spLocks noChangeArrowheads="1"/>
          </p:cNvSpPr>
          <p:nvPr/>
        </p:nvSpPr>
        <p:spPr bwMode="auto">
          <a:xfrm>
            <a:off x="1524000" y="3505200"/>
            <a:ext cx="6959600" cy="400050"/>
          </a:xfrm>
          <a:prstGeom prst="rect">
            <a:avLst/>
          </a:prstGeom>
          <a:noFill/>
          <a:ln w="9525">
            <a:noFill/>
            <a:miter lim="800000"/>
            <a:headEnd/>
            <a:tailEnd/>
          </a:ln>
          <a:effectLst/>
        </p:spPr>
        <p:txBody>
          <a:bodyPr lIns="92075" tIns="46038" rIns="92075" bIns="46038">
            <a:spAutoFit/>
          </a:bodyPr>
          <a:lstStyle/>
          <a:p>
            <a:pPr algn="ctr" fontAlgn="auto">
              <a:spcBef>
                <a:spcPts val="0"/>
              </a:spcBef>
              <a:spcAft>
                <a:spcPts val="0"/>
              </a:spcAft>
              <a:defRPr/>
            </a:pPr>
            <a:r>
              <a:rPr lang="en-US" sz="2000" dirty="0">
                <a:solidFill>
                  <a:srgbClr val="FFFFFF"/>
                </a:solidFill>
                <a:effectLst>
                  <a:outerShdw blurRad="38100" dist="38100" dir="2700000" algn="tl">
                    <a:srgbClr val="5F5F5F"/>
                  </a:outerShdw>
                </a:effectLst>
                <a:latin typeface="Arial Black" pitchFamily="34" charset="0"/>
              </a:rPr>
              <a:t>Individual EMD Compliance Feedback Begins</a:t>
            </a:r>
          </a:p>
        </p:txBody>
      </p:sp>
      <p:sp>
        <p:nvSpPr>
          <p:cNvPr id="34834" name="Rectangle 106">
            <a:extLst>
              <a:ext uri="{FF2B5EF4-FFF2-40B4-BE49-F238E27FC236}">
                <a16:creationId xmlns:a16="http://schemas.microsoft.com/office/drawing/2014/main" id="{AD53479C-8FBB-C2FA-F383-86996980F975}"/>
              </a:ext>
            </a:extLst>
          </p:cNvPr>
          <p:cNvSpPr>
            <a:spLocks noChangeArrowheads="1"/>
          </p:cNvSpPr>
          <p:nvPr/>
        </p:nvSpPr>
        <p:spPr bwMode="auto">
          <a:xfrm>
            <a:off x="1752600" y="5334000"/>
            <a:ext cx="63801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b="1">
                <a:solidFill>
                  <a:srgbClr val="FF0033"/>
                </a:solidFill>
              </a:rPr>
              <a:t>Red  = NAEMD Accreditation compliance level</a:t>
            </a:r>
            <a:endParaRPr lang="en-US" altLang="en-US" sz="2400" b="1">
              <a:solidFill>
                <a:srgbClr val="FF0033"/>
              </a:solidFill>
            </a:endParaRPr>
          </a:p>
        </p:txBody>
      </p:sp>
      <p:sp>
        <p:nvSpPr>
          <p:cNvPr id="34835" name="AutoShape 108">
            <a:extLst>
              <a:ext uri="{FF2B5EF4-FFF2-40B4-BE49-F238E27FC236}">
                <a16:creationId xmlns:a16="http://schemas.microsoft.com/office/drawing/2014/main" id="{77542BCD-9856-E4B1-226F-E7A579B36A74}"/>
              </a:ext>
            </a:extLst>
          </p:cNvPr>
          <p:cNvSpPr>
            <a:spLocks noChangeArrowheads="1"/>
          </p:cNvSpPr>
          <p:nvPr/>
        </p:nvSpPr>
        <p:spPr bwMode="auto">
          <a:xfrm>
            <a:off x="3810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1338477" name="AutoShape 109">
            <a:extLst>
              <a:ext uri="{FF2B5EF4-FFF2-40B4-BE49-F238E27FC236}">
                <a16:creationId xmlns:a16="http://schemas.microsoft.com/office/drawing/2014/main" id="{9A8B3804-B69C-2583-390A-6A3BE4339057}"/>
              </a:ext>
            </a:extLst>
          </p:cNvPr>
          <p:cNvSpPr>
            <a:spLocks noChangeArrowheads="1"/>
          </p:cNvSpPr>
          <p:nvPr/>
        </p:nvSpPr>
        <p:spPr bwMode="auto">
          <a:xfrm>
            <a:off x="3810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C00000"/>
              </a:solidFill>
              <a:latin typeface="Calibri" panose="020F0502020204030204" pitchFamily="34" charset="0"/>
            </a:endParaRPr>
          </a:p>
        </p:txBody>
      </p:sp>
      <p:sp>
        <p:nvSpPr>
          <p:cNvPr id="34837" name="AutoShape 110">
            <a:extLst>
              <a:ext uri="{FF2B5EF4-FFF2-40B4-BE49-F238E27FC236}">
                <a16:creationId xmlns:a16="http://schemas.microsoft.com/office/drawing/2014/main" id="{E1E390DE-88CE-363D-33BB-17FF73486B32}"/>
              </a:ext>
            </a:extLst>
          </p:cNvPr>
          <p:cNvSpPr>
            <a:spLocks noChangeArrowheads="1"/>
          </p:cNvSpPr>
          <p:nvPr/>
        </p:nvSpPr>
        <p:spPr bwMode="auto">
          <a:xfrm>
            <a:off x="6096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1338479" name="AutoShape 111">
            <a:extLst>
              <a:ext uri="{FF2B5EF4-FFF2-40B4-BE49-F238E27FC236}">
                <a16:creationId xmlns:a16="http://schemas.microsoft.com/office/drawing/2014/main" id="{F197EDF5-75D5-DD88-84D2-47A9EC92D1A3}"/>
              </a:ext>
            </a:extLst>
          </p:cNvPr>
          <p:cNvSpPr>
            <a:spLocks noChangeArrowheads="1"/>
          </p:cNvSpPr>
          <p:nvPr/>
        </p:nvSpPr>
        <p:spPr bwMode="auto">
          <a:xfrm>
            <a:off x="6096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34839" name="AutoShape 112">
            <a:extLst>
              <a:ext uri="{FF2B5EF4-FFF2-40B4-BE49-F238E27FC236}">
                <a16:creationId xmlns:a16="http://schemas.microsoft.com/office/drawing/2014/main" id="{30D0EC97-8E6A-F036-173A-57A159B417B7}"/>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1338481" name="AutoShape 113">
            <a:extLst>
              <a:ext uri="{FF2B5EF4-FFF2-40B4-BE49-F238E27FC236}">
                <a16:creationId xmlns:a16="http://schemas.microsoft.com/office/drawing/2014/main" id="{A9341C8B-9E4E-4623-DC9F-5FE041043E3F}"/>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8477"/>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8479"/>
                                        </p:tgtEl>
                                        <p:attrNameLst>
                                          <p:attrName>style.visibility</p:attrName>
                                        </p:attrNameLst>
                                      </p:cBhvr>
                                      <p:to>
                                        <p:strVal val="visible"/>
                                      </p:to>
                                    </p:set>
                                  </p:childTnLst>
                                </p:cTn>
                              </p:par>
                            </p:childTnLst>
                          </p:cTn>
                        </p:par>
                        <p:par>
                          <p:cTn id="15" fill="hold" nodeType="afterGroup">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1338473"/>
                                        </p:tgtEl>
                                        <p:attrNameLst>
                                          <p:attrName>style.visibility</p:attrName>
                                        </p:attrNameLst>
                                      </p:cBhvr>
                                      <p:to>
                                        <p:strVal val="visible"/>
                                      </p:to>
                                    </p:set>
                                    <p:anim calcmode="lin" valueType="num">
                                      <p:cBhvr additive="base">
                                        <p:cTn id="18" dur="500" fill="hold"/>
                                        <p:tgtEl>
                                          <p:spTgt spid="1338473"/>
                                        </p:tgtEl>
                                        <p:attrNameLst>
                                          <p:attrName>ppt_x</p:attrName>
                                        </p:attrNameLst>
                                      </p:cBhvr>
                                      <p:tavLst>
                                        <p:tav tm="0">
                                          <p:val>
                                            <p:strVal val="1+#ppt_w/2"/>
                                          </p:val>
                                        </p:tav>
                                        <p:tav tm="100000">
                                          <p:val>
                                            <p:strVal val="#ppt_x"/>
                                          </p:val>
                                        </p:tav>
                                      </p:tavLst>
                                    </p:anim>
                                    <p:anim calcmode="lin" valueType="num">
                                      <p:cBhvr additive="base">
                                        <p:cTn id="19" dur="500" fill="hold"/>
                                        <p:tgtEl>
                                          <p:spTgt spid="1338473"/>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9"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338481"/>
                                        </p:tgtEl>
                                        <p:attrNameLst>
                                          <p:attrName>style.visibility</p:attrName>
                                        </p:attrNameLst>
                                      </p:cBhvr>
                                      <p:to>
                                        <p:strVal val="visible"/>
                                      </p:to>
                                    </p:se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473" grpId="0" autoUpdateAnimBg="0"/>
      <p:bldP spid="1338477" grpId="0" animBg="1" autoUpdateAnimBg="0"/>
      <p:bldP spid="1338479" grpId="0" animBg="1" autoUpdateAnimBg="0"/>
      <p:bldP spid="1338481"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3F3B054-C54D-63C7-B63C-E465AF74AC37}"/>
              </a:ext>
            </a:extLst>
          </p:cNvPr>
          <p:cNvSpPr>
            <a:spLocks noChangeArrowheads="1"/>
          </p:cNvSpPr>
          <p:nvPr/>
        </p:nvSpPr>
        <p:spPr bwMode="auto">
          <a:xfrm>
            <a:off x="0" y="685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3600">
              <a:solidFill>
                <a:schemeClr val="bg1"/>
              </a:solidFill>
            </a:endParaRPr>
          </a:p>
        </p:txBody>
      </p:sp>
      <p:sp>
        <p:nvSpPr>
          <p:cNvPr id="1236995" name="Rectangle 3">
            <a:extLst>
              <a:ext uri="{FF2B5EF4-FFF2-40B4-BE49-F238E27FC236}">
                <a16:creationId xmlns:a16="http://schemas.microsoft.com/office/drawing/2014/main" id="{D476464E-F98E-E174-C809-20AE89AC5D15}"/>
              </a:ext>
            </a:extLst>
          </p:cNvPr>
          <p:cNvSpPr>
            <a:spLocks noChangeArrowheads="1"/>
          </p:cNvSpPr>
          <p:nvPr/>
        </p:nvSpPr>
        <p:spPr bwMode="auto">
          <a:xfrm>
            <a:off x="304800" y="1524000"/>
            <a:ext cx="861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buClr>
                <a:schemeClr val="tx2"/>
              </a:buClr>
              <a:buSzTx/>
              <a:buFontTx/>
              <a:buChar char="•"/>
            </a:pPr>
            <a:r>
              <a:rPr lang="en-US" altLang="en-US" sz="3200">
                <a:solidFill>
                  <a:srgbClr val="FFFF00"/>
                </a:solidFill>
              </a:rPr>
              <a:t>MPDS codes allow 9-1-1 and EMS managers to quantify the EMS response experience more precisely in terms of both frequency and urgency.</a:t>
            </a:r>
          </a:p>
          <a:p>
            <a:pPr lvl="2" eaLnBrk="1" hangingPunct="1">
              <a:buClr>
                <a:schemeClr val="tx2"/>
              </a:buClr>
              <a:buSzTx/>
              <a:buFontTx/>
              <a:buChar char="•"/>
            </a:pPr>
            <a:endParaRPr lang="en-US" altLang="en-US" sz="3200">
              <a:solidFill>
                <a:srgbClr val="FFFF00"/>
              </a:solidFill>
            </a:endParaRPr>
          </a:p>
          <a:p>
            <a:pPr lvl="2" eaLnBrk="1" hangingPunct="1">
              <a:buClr>
                <a:schemeClr val="tx2"/>
              </a:buClr>
              <a:buSzTx/>
              <a:buFontTx/>
              <a:buChar char="•"/>
            </a:pPr>
            <a:r>
              <a:rPr lang="en-US" altLang="en-US" sz="3200">
                <a:solidFill>
                  <a:srgbClr val="FFFF00"/>
                </a:solidFill>
              </a:rPr>
              <a:t>The coding system provides for comparative data research between EMS providers from city to city, county to county, state to state, and country to country.</a:t>
            </a:r>
          </a:p>
          <a:p>
            <a:pPr lvl="2" eaLnBrk="1" hangingPunct="1">
              <a:buClr>
                <a:schemeClr val="tx2"/>
              </a:buClr>
              <a:buSzTx/>
              <a:buFontTx/>
              <a:buChar char="•"/>
            </a:pPr>
            <a:endParaRPr lang="en-US" altLang="en-US" sz="2800">
              <a:solidFill>
                <a:srgbClr val="FFFF00"/>
              </a:solidFill>
            </a:endParaRPr>
          </a:p>
        </p:txBody>
      </p:sp>
      <p:sp>
        <p:nvSpPr>
          <p:cNvPr id="35844" name="Rectangle 5">
            <a:extLst>
              <a:ext uri="{FF2B5EF4-FFF2-40B4-BE49-F238E27FC236}">
                <a16:creationId xmlns:a16="http://schemas.microsoft.com/office/drawing/2014/main" id="{2C8B0AB1-DF6E-06B1-324D-62AF00020368}"/>
              </a:ext>
            </a:extLst>
          </p:cNvPr>
          <p:cNvSpPr>
            <a:spLocks noChangeArrowheads="1"/>
          </p:cNvSpPr>
          <p:nvPr/>
        </p:nvSpPr>
        <p:spPr bwMode="auto">
          <a:xfrm>
            <a:off x="0" y="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marL="0" lvl="2" algn="ctr" eaLnBrk="1" hangingPunct="1">
              <a:spcBef>
                <a:spcPct val="0"/>
              </a:spcBef>
              <a:buClrTx/>
              <a:buSzTx/>
              <a:buFontTx/>
              <a:buNone/>
            </a:pPr>
            <a:r>
              <a:rPr lang="en-US" altLang="en-US" sz="3200" b="1">
                <a:solidFill>
                  <a:srgbClr val="FFFF00"/>
                </a:solidFill>
              </a:rPr>
              <a:t>The MPDS Code – </a:t>
            </a:r>
            <a:r>
              <a:rPr lang="en-US" altLang="en-US" sz="3200">
                <a:solidFill>
                  <a:srgbClr val="FFFF00"/>
                </a:solidFill>
              </a:rPr>
              <a:t>An EMS Response Frequency/Urgency Quantification Tool</a:t>
            </a:r>
          </a:p>
          <a:p>
            <a:pPr algn="ctr" eaLnBrk="1" hangingPunct="1">
              <a:spcBef>
                <a:spcPct val="0"/>
              </a:spcBef>
              <a:buClrTx/>
              <a:buSzTx/>
              <a:buFontTx/>
              <a:buNone/>
            </a:pPr>
            <a:endParaRPr lang="en-US" altLang="en-US" b="1">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1236995">
                                            <p:txEl>
                                              <p:pRg st="0" end="0"/>
                                            </p:txEl>
                                          </p:spTgt>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1000"/>
                                  </p:stCondLst>
                                  <p:childTnLst>
                                    <p:set>
                                      <p:cBhvr>
                                        <p:cTn id="9" dur="1" fill="hold">
                                          <p:stCondLst>
                                            <p:cond delay="499"/>
                                          </p:stCondLst>
                                        </p:cTn>
                                        <p:tgtEl>
                                          <p:spTgt spid="1236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bldLvl="3" autoUpdateAnimBg="0" advAuto="100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CD2FD83-FA12-96C4-F90F-21A32789B869}"/>
              </a:ext>
            </a:extLst>
          </p:cNvPr>
          <p:cNvSpPr>
            <a:spLocks noChangeArrowheads="1"/>
          </p:cNvSpPr>
          <p:nvPr/>
        </p:nvSpPr>
        <p:spPr bwMode="auto">
          <a:xfrm>
            <a:off x="0" y="5334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ea typeface="Times" pitchFamily="2" charset="0"/>
                <a:cs typeface="Times" pitchFamily="2" charset="0"/>
              </a:rPr>
              <a:t>MPDS Quality Improvement</a:t>
            </a:r>
          </a:p>
        </p:txBody>
      </p:sp>
      <p:sp>
        <p:nvSpPr>
          <p:cNvPr id="36867" name="Rectangle 3">
            <a:extLst>
              <a:ext uri="{FF2B5EF4-FFF2-40B4-BE49-F238E27FC236}">
                <a16:creationId xmlns:a16="http://schemas.microsoft.com/office/drawing/2014/main" id="{F2F2264C-729E-DE06-3133-DAAC3762771F}"/>
              </a:ext>
            </a:extLst>
          </p:cNvPr>
          <p:cNvSpPr>
            <a:spLocks noChangeArrowheads="1"/>
          </p:cNvSpPr>
          <p:nvPr/>
        </p:nvSpPr>
        <p:spPr bwMode="auto">
          <a:xfrm>
            <a:off x="381000" y="2362200"/>
            <a:ext cx="8763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1143000" indent="-2286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buClr>
                <a:schemeClr val="tx2"/>
              </a:buClr>
              <a:buSzTx/>
              <a:buFontTx/>
              <a:buNone/>
            </a:pPr>
            <a:r>
              <a:rPr lang="en-US" altLang="en-US" sz="2400" b="1">
                <a:solidFill>
                  <a:srgbClr val="FFFF00"/>
                </a:solidFill>
                <a:ea typeface="Times" pitchFamily="2" charset="0"/>
                <a:cs typeface="Times" pitchFamily="2" charset="0"/>
              </a:rPr>
              <a:t>Ensures compliance</a:t>
            </a:r>
          </a:p>
          <a:p>
            <a:pPr algn="ctr" eaLnBrk="1" hangingPunct="1">
              <a:buClr>
                <a:schemeClr val="tx2"/>
              </a:buClr>
              <a:buSzTx/>
              <a:buFontTx/>
              <a:buNone/>
            </a:pPr>
            <a:r>
              <a:rPr lang="en-US" altLang="en-US" sz="2400" b="1">
                <a:solidFill>
                  <a:srgbClr val="FFFF00"/>
                </a:solidFill>
                <a:ea typeface="Times" pitchFamily="2" charset="0"/>
                <a:cs typeface="Times" pitchFamily="2" charset="0"/>
              </a:rPr>
              <a:t>Measures protocol effectiveness</a:t>
            </a:r>
          </a:p>
          <a:p>
            <a:pPr algn="ctr" eaLnBrk="1" hangingPunct="1">
              <a:buClr>
                <a:schemeClr val="tx2"/>
              </a:buClr>
              <a:buSzTx/>
              <a:buFontTx/>
              <a:buNone/>
            </a:pPr>
            <a:r>
              <a:rPr lang="en-US" altLang="en-US" sz="2400" b="1">
                <a:solidFill>
                  <a:srgbClr val="FFFF00"/>
                </a:solidFill>
                <a:ea typeface="Times" pitchFamily="2" charset="0"/>
                <a:cs typeface="Times" pitchFamily="2" charset="0"/>
              </a:rPr>
              <a:t>Standardizes the quality of care</a:t>
            </a:r>
          </a:p>
          <a:p>
            <a:pPr algn="ctr" eaLnBrk="1" hangingPunct="1">
              <a:buClr>
                <a:schemeClr val="tx2"/>
              </a:buClr>
              <a:buSzTx/>
              <a:buFontTx/>
              <a:buNone/>
            </a:pPr>
            <a:r>
              <a:rPr lang="en-US" altLang="en-US" sz="2400" b="1">
                <a:solidFill>
                  <a:srgbClr val="FFFF00"/>
                </a:solidFill>
                <a:ea typeface="Times" pitchFamily="2" charset="0"/>
                <a:cs typeface="Times" pitchFamily="2" charset="0"/>
              </a:rPr>
              <a:t>Leads to and validates improved resource allocation</a:t>
            </a:r>
          </a:p>
          <a:p>
            <a:pPr algn="ctr" eaLnBrk="1" hangingPunct="1">
              <a:buClr>
                <a:schemeClr val="tx2"/>
              </a:buClr>
              <a:buSzTx/>
              <a:buFontTx/>
              <a:buNone/>
            </a:pPr>
            <a:r>
              <a:rPr lang="en-US" altLang="en-US" sz="2400" b="1">
                <a:solidFill>
                  <a:srgbClr val="FFFF00"/>
                </a:solidFill>
                <a:ea typeface="Times" pitchFamily="2" charset="0"/>
                <a:cs typeface="Times" pitchFamily="2" charset="0"/>
              </a:rPr>
              <a:t>Leads to and validates improved response decisions</a:t>
            </a:r>
          </a:p>
          <a:p>
            <a:pPr algn="ctr" eaLnBrk="1" hangingPunct="1">
              <a:buClr>
                <a:schemeClr val="tx2"/>
              </a:buClr>
              <a:buSzTx/>
              <a:buFontTx/>
              <a:buNone/>
            </a:pPr>
            <a:r>
              <a:rPr lang="en-US" altLang="en-US" sz="2400" b="1">
                <a:solidFill>
                  <a:srgbClr val="FFFF00"/>
                </a:solidFill>
                <a:ea typeface="Times" pitchFamily="2" charset="0"/>
                <a:cs typeface="Times" pitchFamily="2" charset="0"/>
              </a:rPr>
              <a:t>Ensures scene safety</a:t>
            </a:r>
          </a:p>
          <a:p>
            <a:pPr algn="ctr" eaLnBrk="1" hangingPunct="1">
              <a:buClr>
                <a:schemeClr val="tx2"/>
              </a:buClr>
              <a:buSzTx/>
              <a:buFontTx/>
              <a:buNone/>
            </a:pPr>
            <a:r>
              <a:rPr lang="en-US" altLang="en-US" sz="2400" b="1">
                <a:solidFill>
                  <a:srgbClr val="FFFF00"/>
                </a:solidFill>
                <a:ea typeface="Times" pitchFamily="2" charset="0"/>
                <a:cs typeface="Times" pitchFamily="2" charset="0"/>
              </a:rPr>
              <a:t>Reduces litigation risk</a:t>
            </a:r>
          </a:p>
        </p:txBody>
      </p:sp>
      <p:sp>
        <p:nvSpPr>
          <p:cNvPr id="36868" name="Rectangle 4">
            <a:extLst>
              <a:ext uri="{FF2B5EF4-FFF2-40B4-BE49-F238E27FC236}">
                <a16:creationId xmlns:a16="http://schemas.microsoft.com/office/drawing/2014/main" id="{2EB57D8C-85D7-08B8-01A2-F37C98E29D63}"/>
              </a:ext>
            </a:extLst>
          </p:cNvPr>
          <p:cNvSpPr>
            <a:spLocks noChangeArrowheads="1"/>
          </p:cNvSpPr>
          <p:nvPr/>
        </p:nvSpPr>
        <p:spPr bwMode="auto">
          <a:xfrm>
            <a:off x="609600" y="19050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1143000" indent="-2286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buClr>
                <a:schemeClr val="tx2"/>
              </a:buClr>
              <a:buSzTx/>
              <a:buFontTx/>
              <a:buNone/>
            </a:pPr>
            <a:r>
              <a:rPr lang="en-US" altLang="en-US" sz="2400" b="1">
                <a:solidFill>
                  <a:srgbClr val="FFFF00"/>
                </a:solidFill>
                <a:ea typeface="Times" pitchFamily="2" charset="0"/>
                <a:cs typeface="Times" pitchFamily="2" charset="0"/>
              </a:rPr>
              <a:t>Reduces variance</a:t>
            </a:r>
            <a:endParaRPr lang="en-US" altLang="en-US" sz="2800" b="1">
              <a:solidFill>
                <a:srgbClr val="FFFF00"/>
              </a:solidFill>
              <a:ea typeface="Times" pitchFamily="2" charset="0"/>
              <a:cs typeface="Times" pitchFamily="2"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1" name="Rectangle 3">
            <a:extLst>
              <a:ext uri="{FF2B5EF4-FFF2-40B4-BE49-F238E27FC236}">
                <a16:creationId xmlns:a16="http://schemas.microsoft.com/office/drawing/2014/main" id="{36A899D7-A64C-A8A3-33C4-E5898FA5FF64}"/>
              </a:ext>
            </a:extLst>
          </p:cNvPr>
          <p:cNvSpPr>
            <a:spLocks noChangeArrowheads="1"/>
          </p:cNvSpPr>
          <p:nvPr/>
        </p:nvSpPr>
        <p:spPr bwMode="auto">
          <a:xfrm>
            <a:off x="228600" y="2133600"/>
            <a:ext cx="8610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tabLst>
                <a:tab pos="1828800" algn="l"/>
              </a:tabLst>
              <a:defRPr sz="3200">
                <a:solidFill>
                  <a:schemeClr val="tx1"/>
                </a:solidFill>
                <a:latin typeface="Arial" panose="020B0604020202020204" pitchFamily="34" charset="0"/>
              </a:defRPr>
            </a:lvl1pPr>
            <a:lvl2pPr marL="742950" indent="-285750" defTabSz="793750" eaLnBrk="0" hangingPunct="0">
              <a:spcBef>
                <a:spcPct val="20000"/>
              </a:spcBef>
              <a:buChar char="–"/>
              <a:tabLst>
                <a:tab pos="1828800" algn="l"/>
              </a:tabLst>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tabLst>
                <a:tab pos="1828800" algn="l"/>
              </a:tabLst>
              <a:defRPr sz="2400">
                <a:solidFill>
                  <a:schemeClr val="tx1"/>
                </a:solidFill>
                <a:latin typeface="Arial" panose="020B0604020202020204" pitchFamily="34" charset="0"/>
              </a:defRPr>
            </a:lvl3pPr>
            <a:lvl4pPr marL="1600200" indent="-228600" defTabSz="793750" eaLnBrk="0" hangingPunct="0">
              <a:spcBef>
                <a:spcPct val="20000"/>
              </a:spcBef>
              <a:buChar char="–"/>
              <a:tabLst>
                <a:tab pos="1828800" algn="l"/>
              </a:tabLst>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9pPr>
          </a:lstStyle>
          <a:p>
            <a:pPr lvl="2" algn="ctr" eaLnBrk="1" hangingPunct="1">
              <a:spcAft>
                <a:spcPct val="40000"/>
              </a:spcAft>
              <a:buClr>
                <a:schemeClr val="tx2"/>
              </a:buClr>
              <a:buSzTx/>
              <a:buFontTx/>
              <a:buNone/>
            </a:pPr>
            <a:r>
              <a:rPr lang="en-US" altLang="en-US" sz="3000">
                <a:solidFill>
                  <a:srgbClr val="FFFF00"/>
                </a:solidFill>
                <a:latin typeface="Futura Hv BT" panose="020B0602020204020303" pitchFamily="34" charset="-79"/>
              </a:rPr>
              <a:t>At the end of the first year of MPDS implementation lights and siren responses were reduced by </a:t>
            </a:r>
            <a:r>
              <a:rPr lang="en-US" altLang="en-US" sz="3000" u="sng">
                <a:solidFill>
                  <a:srgbClr val="FFFF00"/>
                </a:solidFill>
                <a:latin typeface="Futura Hv BT" panose="020B0602020204020303" pitchFamily="34" charset="-79"/>
              </a:rPr>
              <a:t>60%</a:t>
            </a:r>
            <a:r>
              <a:rPr lang="en-US" altLang="en-US" sz="3000">
                <a:solidFill>
                  <a:srgbClr val="FFFF00"/>
                </a:solidFill>
                <a:latin typeface="Futura Hv BT" panose="020B0602020204020303" pitchFamily="34" charset="-79"/>
              </a:rPr>
              <a:t>.</a:t>
            </a:r>
          </a:p>
          <a:p>
            <a:pPr lvl="2" algn="ctr" eaLnBrk="1" hangingPunct="1">
              <a:spcAft>
                <a:spcPct val="40000"/>
              </a:spcAft>
              <a:buClr>
                <a:schemeClr val="tx2"/>
              </a:buClr>
              <a:buSzTx/>
              <a:buFontTx/>
              <a:buNone/>
            </a:pPr>
            <a:r>
              <a:rPr lang="en-US" altLang="en-US" sz="3000">
                <a:solidFill>
                  <a:srgbClr val="FFFF00"/>
                </a:solidFill>
                <a:latin typeface="Futura Hv BT" panose="020B0602020204020303" pitchFamily="34" charset="-79"/>
              </a:rPr>
              <a:t>As a result fuel consumption and fleet maintenance costs were reduced by </a:t>
            </a:r>
            <a:r>
              <a:rPr lang="en-US" altLang="en-US" sz="3000" u="sng">
                <a:solidFill>
                  <a:srgbClr val="FFFF00"/>
                </a:solidFill>
                <a:latin typeface="Futura Hv BT" panose="020B0602020204020303" pitchFamily="34" charset="-79"/>
              </a:rPr>
              <a:t>50%</a:t>
            </a:r>
            <a:endParaRPr lang="en-US" altLang="en-US" sz="3000" u="sng">
              <a:solidFill>
                <a:srgbClr val="FFFF00"/>
              </a:solidFill>
            </a:endParaRPr>
          </a:p>
        </p:txBody>
      </p:sp>
      <p:sp>
        <p:nvSpPr>
          <p:cNvPr id="37891" name="Rectangle 12">
            <a:extLst>
              <a:ext uri="{FF2B5EF4-FFF2-40B4-BE49-F238E27FC236}">
                <a16:creationId xmlns:a16="http://schemas.microsoft.com/office/drawing/2014/main" id="{31570C01-2CE2-B273-D639-3B800714FCE9}"/>
              </a:ext>
            </a:extLst>
          </p:cNvPr>
          <p:cNvSpPr>
            <a:spLocks noChangeArrowheads="1"/>
          </p:cNvSpPr>
          <p:nvPr/>
        </p:nvSpPr>
        <p:spPr bwMode="auto">
          <a:xfrm>
            <a:off x="0" y="304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Futura XBlk BT" panose="020B0602020204020303" pitchFamily="34" charset="-79"/>
              </a:rPr>
              <a:t>The Los Angeles Experience</a:t>
            </a:r>
            <a:endParaRPr lang="en-US" altLang="en-US" sz="36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75971"/>
                                        </p:tgtEl>
                                        <p:attrNameLst>
                                          <p:attrName>style.visibility</p:attrName>
                                        </p:attrNameLst>
                                      </p:cBhvr>
                                      <p:to>
                                        <p:strVal val="visible"/>
                                      </p:to>
                                    </p:set>
                                    <p:anim calcmode="lin" valueType="num">
                                      <p:cBhvr additive="base">
                                        <p:cTn id="7" dur="500" fill="hold"/>
                                        <p:tgtEl>
                                          <p:spTgt spid="1875971"/>
                                        </p:tgtEl>
                                        <p:attrNameLst>
                                          <p:attrName>ppt_x</p:attrName>
                                        </p:attrNameLst>
                                      </p:cBhvr>
                                      <p:tavLst>
                                        <p:tav tm="0">
                                          <p:val>
                                            <p:strVal val="0-#ppt_w/2"/>
                                          </p:val>
                                        </p:tav>
                                        <p:tav tm="100000">
                                          <p:val>
                                            <p:strVal val="#ppt_x"/>
                                          </p:val>
                                        </p:tav>
                                      </p:tavLst>
                                    </p:anim>
                                    <p:anim calcmode="lin" valueType="num">
                                      <p:cBhvr additive="base">
                                        <p:cTn id="8" dur="500" fill="hold"/>
                                        <p:tgtEl>
                                          <p:spTgt spid="1875971"/>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875971"/>
                                        </p:tgtEl>
                                        <p:attrNameLst>
                                          <p:attrName>ppt_c</p:attrName>
                                        </p:attrNameLst>
                                      </p:cBhvr>
                                      <p:to>
                                        <a:srgbClr val="82E08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971"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2">
            <a:extLst>
              <a:ext uri="{FF2B5EF4-FFF2-40B4-BE49-F238E27FC236}">
                <a16:creationId xmlns:a16="http://schemas.microsoft.com/office/drawing/2014/main" id="{4F0D9C1F-0437-1D76-E34C-FB918E95F376}"/>
              </a:ext>
            </a:extLst>
          </p:cNvPr>
          <p:cNvSpPr>
            <a:spLocks noChangeArrowheads="1"/>
          </p:cNvSpPr>
          <p:nvPr/>
        </p:nvSpPr>
        <p:spPr bwMode="auto">
          <a:xfrm>
            <a:off x="0" y="6096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Futura XBlk BT" panose="020B0602020204020303" pitchFamily="34" charset="-79"/>
              </a:rPr>
              <a:t>EMD Resources</a:t>
            </a:r>
            <a:endParaRPr lang="en-US" altLang="en-US" sz="3600">
              <a:solidFill>
                <a:srgbClr val="FFFF00"/>
              </a:solidFill>
            </a:endParaRPr>
          </a:p>
        </p:txBody>
      </p:sp>
      <p:sp>
        <p:nvSpPr>
          <p:cNvPr id="13" name="Rectangle 3">
            <a:extLst>
              <a:ext uri="{FF2B5EF4-FFF2-40B4-BE49-F238E27FC236}">
                <a16:creationId xmlns:a16="http://schemas.microsoft.com/office/drawing/2014/main" id="{84D60AB7-58C9-C3D6-6495-43D45B1EC2E9}"/>
              </a:ext>
            </a:extLst>
          </p:cNvPr>
          <p:cNvSpPr>
            <a:spLocks noChangeArrowheads="1"/>
          </p:cNvSpPr>
          <p:nvPr/>
        </p:nvSpPr>
        <p:spPr bwMode="auto">
          <a:xfrm>
            <a:off x="228600" y="1752600"/>
            <a:ext cx="8610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tabLst>
                <a:tab pos="1828800" algn="l"/>
              </a:tabLst>
              <a:defRPr sz="3200">
                <a:solidFill>
                  <a:schemeClr val="tx1"/>
                </a:solidFill>
                <a:latin typeface="Arial" panose="020B0604020202020204" pitchFamily="34" charset="0"/>
              </a:defRPr>
            </a:lvl1pPr>
            <a:lvl2pPr marL="742950" indent="-285750" defTabSz="793750" eaLnBrk="0" hangingPunct="0">
              <a:spcBef>
                <a:spcPct val="20000"/>
              </a:spcBef>
              <a:buChar char="–"/>
              <a:tabLst>
                <a:tab pos="1828800" algn="l"/>
              </a:tabLst>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tabLst>
                <a:tab pos="1828800" algn="l"/>
              </a:tabLst>
              <a:defRPr sz="2400">
                <a:solidFill>
                  <a:schemeClr val="tx1"/>
                </a:solidFill>
                <a:latin typeface="Arial" panose="020B0604020202020204" pitchFamily="34" charset="0"/>
              </a:defRPr>
            </a:lvl3pPr>
            <a:lvl4pPr marL="1600200" indent="-228600" defTabSz="793750" eaLnBrk="0" hangingPunct="0">
              <a:spcBef>
                <a:spcPct val="20000"/>
              </a:spcBef>
              <a:buChar char="–"/>
              <a:tabLst>
                <a:tab pos="1828800" algn="l"/>
              </a:tabLst>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9pPr>
          </a:lstStyle>
          <a:p>
            <a:pPr lvl="2" algn="ctr" eaLnBrk="1" hangingPunct="1">
              <a:spcAft>
                <a:spcPct val="40000"/>
              </a:spcAft>
              <a:buClr>
                <a:schemeClr val="tx2"/>
              </a:buClr>
              <a:buSzTx/>
              <a:buFontTx/>
              <a:buNone/>
            </a:pPr>
            <a:r>
              <a:rPr lang="en-US" altLang="en-US" sz="2800">
                <a:solidFill>
                  <a:srgbClr val="FFFF00"/>
                </a:solidFill>
              </a:rPr>
              <a:t>Drexell White</a:t>
            </a:r>
          </a:p>
          <a:p>
            <a:pPr lvl="2" algn="ctr" eaLnBrk="1" hangingPunct="1">
              <a:spcAft>
                <a:spcPct val="40000"/>
              </a:spcAft>
              <a:buClr>
                <a:schemeClr val="tx2"/>
              </a:buClr>
              <a:buSzTx/>
              <a:buFontTx/>
              <a:buNone/>
            </a:pPr>
            <a:r>
              <a:rPr lang="en-US" altLang="en-US" sz="2800">
                <a:solidFill>
                  <a:srgbClr val="FFFF00"/>
                </a:solidFill>
              </a:rPr>
              <a:t>National Academies of Emergency Dispatch Web site:  www.naemd.org</a:t>
            </a:r>
          </a:p>
          <a:p>
            <a:pPr lvl="2" algn="ctr" eaLnBrk="1" hangingPunct="1">
              <a:spcAft>
                <a:spcPct val="40000"/>
              </a:spcAft>
              <a:buClr>
                <a:schemeClr val="tx2"/>
              </a:buClr>
              <a:buSzTx/>
              <a:buFontTx/>
              <a:buNone/>
            </a:pPr>
            <a:r>
              <a:rPr lang="en-US" altLang="en-US" sz="2800">
                <a:solidFill>
                  <a:srgbClr val="FFFF00"/>
                </a:solidFill>
              </a:rPr>
              <a:t>Priority Dispatch Corp. web site: www.prioritydispatch.net </a:t>
            </a:r>
          </a:p>
          <a:p>
            <a:pPr lvl="2" algn="ctr" eaLnBrk="1" hangingPunct="1">
              <a:spcAft>
                <a:spcPct val="40000"/>
              </a:spcAft>
              <a:buClr>
                <a:schemeClr val="tx2"/>
              </a:buClr>
              <a:buSzTx/>
              <a:buFontTx/>
              <a:buNone/>
            </a:pPr>
            <a:r>
              <a:rPr lang="en-US" altLang="en-US" sz="2800">
                <a:solidFill>
                  <a:srgbClr val="FFFF00"/>
                </a:solidFill>
              </a:rPr>
              <a:t>Fred Hurtado, EMD Consultant</a:t>
            </a:r>
            <a:br>
              <a:rPr lang="en-US" altLang="en-US" sz="2800">
                <a:solidFill>
                  <a:srgbClr val="FFFF00"/>
                </a:solidFill>
              </a:rPr>
            </a:br>
            <a:r>
              <a:rPr lang="en-US" altLang="en-US" sz="2800">
                <a:solidFill>
                  <a:srgbClr val="FFFF00"/>
                </a:solidFill>
              </a:rPr>
              <a:t>fredhurt1@comcast.net</a:t>
            </a:r>
          </a:p>
          <a:p>
            <a:pPr lvl="2" algn="ctr" eaLnBrk="1" hangingPunct="1">
              <a:spcAft>
                <a:spcPct val="40000"/>
              </a:spcAft>
              <a:buClr>
                <a:schemeClr val="tx2"/>
              </a:buClr>
              <a:buSzTx/>
              <a:buFontTx/>
              <a:buNone/>
            </a:pPr>
            <a:endParaRPr lang="en-US" altLang="en-US" sz="2800">
              <a:solidFill>
                <a:srgbClr val="FFFF00"/>
              </a:solidFill>
            </a:endParaRPr>
          </a:p>
          <a:p>
            <a:pPr lvl="2" algn="ctr" eaLnBrk="1" hangingPunct="1">
              <a:spcAft>
                <a:spcPct val="40000"/>
              </a:spcAft>
              <a:buClr>
                <a:schemeClr val="tx2"/>
              </a:buClr>
              <a:buSzTx/>
              <a:buFontTx/>
              <a:buNone/>
            </a:pPr>
            <a:endParaRPr lang="en-US" altLang="en-US" sz="2800">
              <a:solidFill>
                <a:srgbClr val="FFFF00"/>
              </a:solidFill>
            </a:endParaRPr>
          </a:p>
          <a:p>
            <a:pPr lvl="2" algn="ctr" eaLnBrk="1" hangingPunct="1">
              <a:spcAft>
                <a:spcPct val="40000"/>
              </a:spcAft>
              <a:buClr>
                <a:schemeClr val="tx2"/>
              </a:buClr>
              <a:buSzTx/>
              <a:buFontTx/>
              <a:buNone/>
            </a:pPr>
            <a:endParaRPr lang="en-US" altLang="en-US" sz="2800">
              <a:solidFill>
                <a:srgbClr val="FFFF00"/>
              </a:solidFill>
            </a:endParaRPr>
          </a:p>
          <a:p>
            <a:pPr lvl="2" algn="ctr" eaLnBrk="1" hangingPunct="1">
              <a:spcAft>
                <a:spcPct val="40000"/>
              </a:spcAft>
              <a:buClr>
                <a:schemeClr val="tx2"/>
              </a:buClr>
              <a:buSzTx/>
              <a:buFontTx/>
              <a:buNone/>
            </a:pPr>
            <a:endParaRPr lang="en-US" altLang="en-US" sz="28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3"/>
                                        </p:tgtEl>
                                        <p:attrNameLst>
                                          <p:attrName>ppt_c</p:attrName>
                                        </p:attrNameLst>
                                      </p:cBhvr>
                                      <p:to>
                                        <a:srgbClr val="82E08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a:extLst>
              <a:ext uri="{FF2B5EF4-FFF2-40B4-BE49-F238E27FC236}">
                <a16:creationId xmlns:a16="http://schemas.microsoft.com/office/drawing/2014/main" id="{D8046D37-5EFB-00F7-79E4-9934746780B2}"/>
              </a:ext>
            </a:extLst>
          </p:cNvPr>
          <p:cNvSpPr>
            <a:spLocks noChangeArrowheads="1"/>
          </p:cNvSpPr>
          <p:nvPr/>
        </p:nvSpPr>
        <p:spPr bwMode="auto">
          <a:xfrm>
            <a:off x="228600" y="762000"/>
            <a:ext cx="86106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“Any </a:t>
            </a:r>
            <a:r>
              <a:rPr lang="en-US" altLang="en-US" sz="3000" u="sng">
                <a:solidFill>
                  <a:srgbClr val="FFFF00"/>
                </a:solidFill>
                <a:latin typeface="Futura Hv BT" panose="020B0602020204020303" pitchFamily="34" charset="-79"/>
              </a:rPr>
              <a:t>true</a:t>
            </a:r>
            <a:r>
              <a:rPr lang="en-US" altLang="en-US" sz="3000">
                <a:solidFill>
                  <a:srgbClr val="FFFF00"/>
                </a:solidFill>
                <a:latin typeface="Futura Hv BT" panose="020B0602020204020303" pitchFamily="34" charset="-79"/>
              </a:rPr>
              <a:t> or </a:t>
            </a:r>
            <a:r>
              <a:rPr lang="en-US" altLang="en-US" sz="3000" u="sng">
                <a:solidFill>
                  <a:srgbClr val="FFFF00"/>
                </a:solidFill>
                <a:latin typeface="Futura Hv BT" panose="020B0602020204020303" pitchFamily="34" charset="-79"/>
              </a:rPr>
              <a:t>actual</a:t>
            </a:r>
            <a:r>
              <a:rPr lang="en-US" altLang="en-US" sz="3000">
                <a:solidFill>
                  <a:srgbClr val="FFFF00"/>
                </a:solidFill>
                <a:latin typeface="Futura Hv BT" panose="020B0602020204020303" pitchFamily="34" charset="-79"/>
              </a:rPr>
              <a:t> medical emergency, as it worsens, will result in one or more of 4 basic priority symptoms: chest pain; difficulty breathing; change in level of consciousness; serious hemorrhage … in all cases, no exceptions.”</a:t>
            </a:r>
          </a:p>
          <a:p>
            <a:pPr lvl="2" eaLnBrk="1" hangingPunct="1">
              <a:spcAft>
                <a:spcPct val="40000"/>
              </a:spcAft>
              <a:buClr>
                <a:schemeClr val="tx2"/>
              </a:buClr>
              <a:buSzTx/>
              <a:buFontTx/>
              <a:buChar char="•"/>
            </a:pPr>
            <a:r>
              <a:rPr lang="en-US" altLang="en-US" sz="3000">
                <a:solidFill>
                  <a:srgbClr val="FFFF00"/>
                </a:solidFill>
                <a:latin typeface="Futura Hv BT" panose="020B0602020204020303" pitchFamily="34" charset="-79"/>
              </a:rPr>
              <a:t>The EMD’s job is to interrogate about the </a:t>
            </a:r>
            <a:r>
              <a:rPr lang="en-US" altLang="en-US" sz="3000" u="sng">
                <a:solidFill>
                  <a:srgbClr val="FFFF00"/>
                </a:solidFill>
                <a:latin typeface="Futura Hv BT" panose="020B0602020204020303" pitchFamily="34" charset="-79"/>
              </a:rPr>
              <a:t>presence or absence of priority symptoms.</a:t>
            </a:r>
            <a:endParaRPr lang="en-US" altLang="en-US" sz="3000" u="sng">
              <a:solidFill>
                <a:srgbClr val="FFFF00"/>
              </a:solidFill>
            </a:endParaRPr>
          </a:p>
        </p:txBody>
      </p:sp>
      <p:sp>
        <p:nvSpPr>
          <p:cNvPr id="1875971" name="Rectangle 3">
            <a:extLst>
              <a:ext uri="{FF2B5EF4-FFF2-40B4-BE49-F238E27FC236}">
                <a16:creationId xmlns:a16="http://schemas.microsoft.com/office/drawing/2014/main" id="{2413AB8B-C659-6F19-0FC0-CF0049E577B4}"/>
              </a:ext>
            </a:extLst>
          </p:cNvPr>
          <p:cNvSpPr>
            <a:spLocks noChangeArrowheads="1"/>
          </p:cNvSpPr>
          <p:nvPr/>
        </p:nvSpPr>
        <p:spPr bwMode="auto">
          <a:xfrm>
            <a:off x="228600" y="457200"/>
            <a:ext cx="86106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tabLst>
                <a:tab pos="1828800" algn="l"/>
              </a:tabLst>
              <a:defRPr sz="3200">
                <a:solidFill>
                  <a:schemeClr val="tx1"/>
                </a:solidFill>
                <a:latin typeface="Arial" panose="020B0604020202020204" pitchFamily="34" charset="0"/>
              </a:defRPr>
            </a:lvl1pPr>
            <a:lvl2pPr marL="742950" indent="-285750" defTabSz="793750" eaLnBrk="0" hangingPunct="0">
              <a:spcBef>
                <a:spcPct val="20000"/>
              </a:spcBef>
              <a:buChar char="–"/>
              <a:tabLst>
                <a:tab pos="1828800" algn="l"/>
              </a:tabLst>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tabLst>
                <a:tab pos="1828800" algn="l"/>
              </a:tabLst>
              <a:defRPr sz="2400">
                <a:solidFill>
                  <a:schemeClr val="tx1"/>
                </a:solidFill>
                <a:latin typeface="Arial" panose="020B0604020202020204" pitchFamily="34" charset="0"/>
              </a:defRPr>
            </a:lvl3pPr>
            <a:lvl4pPr marL="1600200" indent="-228600" defTabSz="793750" eaLnBrk="0" hangingPunct="0">
              <a:spcBef>
                <a:spcPct val="20000"/>
              </a:spcBef>
              <a:buChar char="–"/>
              <a:tabLst>
                <a:tab pos="1828800" algn="l"/>
              </a:tabLst>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tabLst>
                <a:tab pos="1828800" algn="l"/>
              </a:tabLst>
              <a:defRPr sz="2000">
                <a:solidFill>
                  <a:schemeClr val="tx1"/>
                </a:solidFill>
                <a:latin typeface="Arial" panose="020B0604020202020204" pitchFamily="34" charset="0"/>
              </a:defRPr>
            </a:lvl9pPr>
          </a:lstStyle>
          <a:p>
            <a:pPr lvl="2" eaLnBrk="1" hangingPunct="1">
              <a:spcAft>
                <a:spcPct val="40000"/>
              </a:spcAft>
              <a:buClr>
                <a:schemeClr val="tx2"/>
              </a:buClr>
              <a:buSzTx/>
              <a:buFontTx/>
              <a:buChar char="•"/>
            </a:pPr>
            <a:endParaRPr lang="en-US" altLang="en-US" sz="3000">
              <a:solidFill>
                <a:srgbClr val="FFFF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875971"/>
                                        </p:tgtEl>
                                        <p:attrNameLst>
                                          <p:attrName>style.visibility</p:attrName>
                                        </p:attrNameLst>
                                      </p:cBhvr>
                                      <p:to>
                                        <p:strVal val="visible"/>
                                      </p:to>
                                    </p:set>
                                    <p:anim calcmode="lin" valueType="num">
                                      <p:cBhvr additive="base">
                                        <p:cTn id="7" dur="500" fill="hold"/>
                                        <p:tgtEl>
                                          <p:spTgt spid="1875971"/>
                                        </p:tgtEl>
                                        <p:attrNameLst>
                                          <p:attrName>ppt_x</p:attrName>
                                        </p:attrNameLst>
                                      </p:cBhvr>
                                      <p:tavLst>
                                        <p:tav tm="0">
                                          <p:val>
                                            <p:strVal val="0-#ppt_w/2"/>
                                          </p:val>
                                        </p:tav>
                                        <p:tav tm="100000">
                                          <p:val>
                                            <p:strVal val="#ppt_x"/>
                                          </p:val>
                                        </p:tav>
                                      </p:tavLst>
                                    </p:anim>
                                    <p:anim calcmode="lin" valueType="num">
                                      <p:cBhvr additive="base">
                                        <p:cTn id="8" dur="500" fill="hold"/>
                                        <p:tgtEl>
                                          <p:spTgt spid="1875971"/>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875971"/>
                                        </p:tgtEl>
                                        <p:attrNameLst>
                                          <p:attrName>ppt_c</p:attrName>
                                        </p:attrNameLst>
                                      </p:cBhvr>
                                      <p:to>
                                        <a:srgbClr val="82E082"/>
                                      </p:to>
                                    </p:animClr>
                                  </p:sub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87597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75970">
                                            <p:txEl>
                                              <p:pRg st="0" end="0"/>
                                            </p:txEl>
                                          </p:spTgt>
                                        </p:tgtEl>
                                        <p:attrNameLst>
                                          <p:attrName>ppt_c</p:attrName>
                                        </p:attrNameLst>
                                      </p:cBhvr>
                                      <p:to>
                                        <a:srgbClr val="82E082"/>
                                      </p:to>
                                    </p:animClr>
                                  </p:sub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187597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75970">
                                            <p:txEl>
                                              <p:pRg st="1" end="1"/>
                                            </p:txEl>
                                          </p:spTgt>
                                        </p:tgtEl>
                                        <p:attrNameLst>
                                          <p:attrName>ppt_c</p:attrName>
                                        </p:attrNameLst>
                                      </p:cBhvr>
                                      <p:to>
                                        <a:srgbClr val="82E08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970" grpId="0" build="p" bldLvl="3" autoUpdateAnimBg="0" advAuto="0"/>
      <p:bldP spid="187597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5" descr="Slide 3-36 Response Grid">
            <a:extLst>
              <a:ext uri="{FF2B5EF4-FFF2-40B4-BE49-F238E27FC236}">
                <a16:creationId xmlns:a16="http://schemas.microsoft.com/office/drawing/2014/main" id="{467A52D8-924C-F00A-6CCF-0C72F1786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1295400"/>
            <a:ext cx="3648075"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7123" name="Rectangle 3">
            <a:extLst>
              <a:ext uri="{FF2B5EF4-FFF2-40B4-BE49-F238E27FC236}">
                <a16:creationId xmlns:a16="http://schemas.microsoft.com/office/drawing/2014/main" id="{5B5302EC-8D3D-7306-4F72-E33013572680}"/>
              </a:ext>
            </a:extLst>
          </p:cNvPr>
          <p:cNvSpPr>
            <a:spLocks noChangeArrowheads="1"/>
          </p:cNvSpPr>
          <p:nvPr/>
        </p:nvSpPr>
        <p:spPr bwMode="auto">
          <a:xfrm>
            <a:off x="762000" y="1676400"/>
            <a:ext cx="4724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514350" indent="-514350"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spcAft>
                <a:spcPct val="50000"/>
              </a:spcAft>
              <a:buClr>
                <a:schemeClr val="tx2"/>
              </a:buClr>
              <a:buSzTx/>
              <a:buFontTx/>
              <a:buNone/>
            </a:pPr>
            <a:r>
              <a:rPr lang="en-US" altLang="en-US" sz="2800">
                <a:solidFill>
                  <a:srgbClr val="CC66FF"/>
                </a:solidFill>
              </a:rPr>
              <a:t>E	Edward level</a:t>
            </a:r>
            <a:endParaRPr lang="en-US" altLang="en-US" sz="2800"/>
          </a:p>
          <a:p>
            <a:pPr eaLnBrk="1" hangingPunct="1">
              <a:spcBef>
                <a:spcPct val="0"/>
              </a:spcBef>
              <a:spcAft>
                <a:spcPct val="50000"/>
              </a:spcAft>
              <a:buClr>
                <a:schemeClr val="tx2"/>
              </a:buClr>
              <a:buSzTx/>
              <a:buFontTx/>
              <a:buNone/>
            </a:pPr>
            <a:r>
              <a:rPr lang="en-US" altLang="en-US" sz="2800">
                <a:solidFill>
                  <a:srgbClr val="FF73B9"/>
                </a:solidFill>
              </a:rPr>
              <a:t>D	David level</a:t>
            </a:r>
            <a:endParaRPr lang="en-US" altLang="en-US" sz="2800"/>
          </a:p>
          <a:p>
            <a:pPr eaLnBrk="1" hangingPunct="1">
              <a:spcBef>
                <a:spcPct val="0"/>
              </a:spcBef>
              <a:spcAft>
                <a:spcPct val="50000"/>
              </a:spcAft>
              <a:buClr>
                <a:schemeClr val="tx2"/>
              </a:buClr>
              <a:buSzTx/>
              <a:buFontTx/>
              <a:buNone/>
            </a:pPr>
            <a:r>
              <a:rPr lang="en-US" altLang="en-US" sz="2800">
                <a:solidFill>
                  <a:srgbClr val="FFC68D"/>
                </a:solidFill>
              </a:rPr>
              <a:t>C	Charles level</a:t>
            </a:r>
            <a:endParaRPr lang="en-US" altLang="en-US" sz="2800"/>
          </a:p>
          <a:p>
            <a:pPr eaLnBrk="1" hangingPunct="1">
              <a:spcBef>
                <a:spcPct val="0"/>
              </a:spcBef>
              <a:spcAft>
                <a:spcPct val="50000"/>
              </a:spcAft>
              <a:buClr>
                <a:schemeClr val="tx2"/>
              </a:buClr>
              <a:buSzTx/>
              <a:buFontTx/>
              <a:buNone/>
            </a:pPr>
            <a:r>
              <a:rPr lang="en-US" altLang="en-US" sz="2800">
                <a:solidFill>
                  <a:srgbClr val="FFFF99"/>
                </a:solidFill>
              </a:rPr>
              <a:t>B	Boy level</a:t>
            </a:r>
            <a:endParaRPr lang="en-US" altLang="en-US" sz="2800"/>
          </a:p>
          <a:p>
            <a:pPr eaLnBrk="1" hangingPunct="1">
              <a:spcBef>
                <a:spcPct val="0"/>
              </a:spcBef>
              <a:spcAft>
                <a:spcPct val="50000"/>
              </a:spcAft>
              <a:buClr>
                <a:schemeClr val="tx2"/>
              </a:buClr>
              <a:buSzTx/>
              <a:buFontTx/>
              <a:buNone/>
            </a:pPr>
            <a:r>
              <a:rPr lang="en-US" altLang="en-US" sz="2800">
                <a:solidFill>
                  <a:srgbClr val="82E082"/>
                </a:solidFill>
              </a:rPr>
              <a:t>A	Adam level</a:t>
            </a:r>
            <a:endParaRPr lang="en-US" altLang="en-US" sz="2800"/>
          </a:p>
          <a:p>
            <a:pPr eaLnBrk="1" hangingPunct="1">
              <a:spcBef>
                <a:spcPct val="0"/>
              </a:spcBef>
              <a:spcAft>
                <a:spcPct val="50000"/>
              </a:spcAft>
              <a:buClr>
                <a:schemeClr val="tx2"/>
              </a:buClr>
              <a:buSzTx/>
              <a:buFontTx/>
              <a:buNone/>
            </a:pPr>
            <a:r>
              <a:rPr lang="en-US" altLang="en-US" sz="2800">
                <a:solidFill>
                  <a:srgbClr val="09CAF7"/>
                </a:solidFill>
              </a:rPr>
              <a:t>Ω</a:t>
            </a:r>
            <a:r>
              <a:rPr lang="en-US" altLang="en-US">
                <a:solidFill>
                  <a:srgbClr val="6699FF"/>
                </a:solidFill>
                <a:latin typeface="Arial Narrow" panose="020B0604020202020204" pitchFamily="34" charset="0"/>
              </a:rPr>
              <a:t>	</a:t>
            </a:r>
            <a:r>
              <a:rPr lang="en-US" altLang="en-US" sz="2800">
                <a:solidFill>
                  <a:srgbClr val="09CAF7"/>
                </a:solidFill>
              </a:rPr>
              <a:t>Omega</a:t>
            </a:r>
          </a:p>
        </p:txBody>
      </p:sp>
      <p:sp>
        <p:nvSpPr>
          <p:cNvPr id="8196" name="Rectangle 13">
            <a:extLst>
              <a:ext uri="{FF2B5EF4-FFF2-40B4-BE49-F238E27FC236}">
                <a16:creationId xmlns:a16="http://schemas.microsoft.com/office/drawing/2014/main" id="{1C044B24-33F1-19A2-C554-F74DB2E7F0BD}"/>
              </a:ext>
            </a:extLst>
          </p:cNvPr>
          <p:cNvSpPr>
            <a:spLocks noChangeArrowheads="1"/>
          </p:cNvSpPr>
          <p:nvPr/>
        </p:nvSpPr>
        <p:spPr bwMode="auto">
          <a:xfrm>
            <a:off x="0" y="0"/>
            <a:ext cx="914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Pre-Planned Response/Mode Selection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97123"/>
                                        </p:tgtEl>
                                        <p:attrNameLst>
                                          <p:attrName>style.visibility</p:attrName>
                                        </p:attrNameLst>
                                      </p:cBhvr>
                                      <p:to>
                                        <p:strVal val="visible"/>
                                      </p:to>
                                    </p:set>
                                    <p:animEffect transition="in" filter="wipe(up)">
                                      <p:cBhvr>
                                        <p:cTn id="7" dur="3000"/>
                                        <p:tgtEl>
                                          <p:spTgt spid="1797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712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7" name="Rectangle 5">
            <a:extLst>
              <a:ext uri="{FF2B5EF4-FFF2-40B4-BE49-F238E27FC236}">
                <a16:creationId xmlns:a16="http://schemas.microsoft.com/office/drawing/2014/main" id="{6ACDD67F-1231-4FCF-8A14-F4CC740621F6}"/>
              </a:ext>
            </a:extLst>
          </p:cNvPr>
          <p:cNvSpPr>
            <a:spLocks noChangeArrowheads="1"/>
          </p:cNvSpPr>
          <p:nvPr/>
        </p:nvSpPr>
        <p:spPr bwMode="auto">
          <a:xfrm>
            <a:off x="457200" y="3551238"/>
            <a:ext cx="8305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buClr>
                <a:schemeClr val="tx2"/>
              </a:buClr>
              <a:buSzTx/>
              <a:buFontTx/>
              <a:buChar char="•"/>
            </a:pPr>
            <a:r>
              <a:rPr lang="en-US" altLang="en-US"/>
              <a:t>ECHO provides a means for assigning response-capable units that would not normally respond to typical EMS Calls.</a:t>
            </a:r>
          </a:p>
        </p:txBody>
      </p:sp>
      <p:sp>
        <p:nvSpPr>
          <p:cNvPr id="9219" name="Rectangle 2">
            <a:extLst>
              <a:ext uri="{FF2B5EF4-FFF2-40B4-BE49-F238E27FC236}">
                <a16:creationId xmlns:a16="http://schemas.microsoft.com/office/drawing/2014/main" id="{FB8EB845-9851-6F8E-A305-D5D920A21329}"/>
              </a:ext>
            </a:extLst>
          </p:cNvPr>
          <p:cNvSpPr>
            <a:spLocks noChangeArrowheads="1"/>
          </p:cNvSpPr>
          <p:nvPr/>
        </p:nvSpPr>
        <p:spPr bwMode="auto">
          <a:xfrm>
            <a:off x="0" y="457200"/>
            <a:ext cx="906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E Edward Determinant Philosophy</a:t>
            </a:r>
            <a:endParaRPr lang="en-US" altLang="en-US" sz="3600">
              <a:solidFill>
                <a:srgbClr val="FFFF00"/>
              </a:solidFill>
            </a:endParaRPr>
          </a:p>
        </p:txBody>
      </p:sp>
      <p:sp>
        <p:nvSpPr>
          <p:cNvPr id="9220" name="Rectangle 4">
            <a:extLst>
              <a:ext uri="{FF2B5EF4-FFF2-40B4-BE49-F238E27FC236}">
                <a16:creationId xmlns:a16="http://schemas.microsoft.com/office/drawing/2014/main" id="{AA8C7FA0-5173-9AC9-624B-AAED208823D2}"/>
              </a:ext>
            </a:extLst>
          </p:cNvPr>
          <p:cNvSpPr>
            <a:spLocks noChangeArrowheads="1"/>
          </p:cNvSpPr>
          <p:nvPr/>
        </p:nvSpPr>
        <p:spPr bwMode="auto">
          <a:xfrm>
            <a:off x="457200" y="1752600"/>
            <a:ext cx="8305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buClr>
                <a:schemeClr val="tx2"/>
              </a:buClr>
              <a:buSzTx/>
              <a:buFontTx/>
              <a:buChar char="•"/>
            </a:pPr>
            <a:r>
              <a:rPr lang="en-US" altLang="en-US"/>
              <a:t>In certain life-threatening situations, you can dispatch early in the interrogation sequence.</a:t>
            </a:r>
          </a:p>
        </p:txBody>
      </p:sp>
      <p:sp>
        <p:nvSpPr>
          <p:cNvPr id="9221" name="AutoShape 7">
            <a:extLst>
              <a:ext uri="{FF2B5EF4-FFF2-40B4-BE49-F238E27FC236}">
                <a16:creationId xmlns:a16="http://schemas.microsoft.com/office/drawing/2014/main" id="{87E515B0-F991-3B2D-8A40-EA0612398F67}"/>
              </a:ext>
            </a:extLst>
          </p:cNvPr>
          <p:cNvSpPr>
            <a:spLocks noChangeArrowheads="1"/>
          </p:cNvSpPr>
          <p:nvPr/>
        </p:nvSpPr>
        <p:spPr bwMode="auto">
          <a:xfrm>
            <a:off x="8382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170440" name="AutoShape 8">
            <a:extLst>
              <a:ext uri="{FF2B5EF4-FFF2-40B4-BE49-F238E27FC236}">
                <a16:creationId xmlns:a16="http://schemas.microsoft.com/office/drawing/2014/main" id="{B14E08F7-3E20-5FD2-D526-CAEEA8B7832C}"/>
              </a:ext>
            </a:extLst>
          </p:cNvPr>
          <p:cNvSpPr>
            <a:spLocks noChangeArrowheads="1"/>
          </p:cNvSpPr>
          <p:nvPr/>
        </p:nvSpPr>
        <p:spPr bwMode="auto">
          <a:xfrm>
            <a:off x="8382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9223" name="AutoShape 12">
            <a:extLst>
              <a:ext uri="{FF2B5EF4-FFF2-40B4-BE49-F238E27FC236}">
                <a16:creationId xmlns:a16="http://schemas.microsoft.com/office/drawing/2014/main" id="{FA1041FA-8904-0F24-C6FC-75CDFEF2D0F9}"/>
              </a:ext>
            </a:extLst>
          </p:cNvPr>
          <p:cNvSpPr>
            <a:spLocks noChangeArrowheads="1"/>
          </p:cNvSpPr>
          <p:nvPr/>
        </p:nvSpPr>
        <p:spPr bwMode="auto">
          <a:xfrm>
            <a:off x="1066800" y="6553200"/>
            <a:ext cx="152400" cy="130175"/>
          </a:xfrm>
          <a:prstGeom prst="diamond">
            <a:avLst/>
          </a:prstGeom>
          <a:solidFill>
            <a:srgbClr val="0066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170445" name="AutoShape 13">
            <a:extLst>
              <a:ext uri="{FF2B5EF4-FFF2-40B4-BE49-F238E27FC236}">
                <a16:creationId xmlns:a16="http://schemas.microsoft.com/office/drawing/2014/main" id="{9F41E10B-CADA-C872-F62F-6E77DAA0B454}"/>
              </a:ext>
            </a:extLst>
          </p:cNvPr>
          <p:cNvSpPr>
            <a:spLocks noChangeArrowheads="1"/>
          </p:cNvSpPr>
          <p:nvPr/>
        </p:nvSpPr>
        <p:spPr bwMode="auto">
          <a:xfrm>
            <a:off x="1066800" y="6553200"/>
            <a:ext cx="152400" cy="130175"/>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graphicFrame>
        <p:nvGraphicFramePr>
          <p:cNvPr id="1956864" name="Object 13">
            <a:extLst>
              <a:ext uri="{FF2B5EF4-FFF2-40B4-BE49-F238E27FC236}">
                <a16:creationId xmlns:a16="http://schemas.microsoft.com/office/drawing/2014/main" id="{183F0376-E941-6084-9FE7-F1C640FF18B5}"/>
              </a:ext>
            </a:extLst>
          </p:cNvPr>
          <p:cNvGraphicFramePr>
            <a:graphicFrameLocks noChangeAspect="1"/>
          </p:cNvGraphicFramePr>
          <p:nvPr/>
        </p:nvGraphicFramePr>
        <p:xfrm>
          <a:off x="457200" y="1447800"/>
          <a:ext cx="8229600" cy="3987800"/>
        </p:xfrm>
        <a:graphic>
          <a:graphicData uri="http://schemas.openxmlformats.org/presentationml/2006/ole">
            <mc:AlternateContent xmlns:mc="http://schemas.openxmlformats.org/markup-compatibility/2006">
              <mc:Choice xmlns:v="urn:schemas-microsoft-com:vml" Requires="v">
                <p:oleObj name="Image" r:id="rId6" imgW="6997700" imgH="3390900" progId="">
                  <p:embed/>
                </p:oleObj>
              </mc:Choice>
              <mc:Fallback>
                <p:oleObj name="Image" r:id="rId6" imgW="6997700" imgH="3390900" progId="">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447800"/>
                        <a:ext cx="8229600" cy="39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6" name="Text Box 22">
            <a:extLst>
              <a:ext uri="{FF2B5EF4-FFF2-40B4-BE49-F238E27FC236}">
                <a16:creationId xmlns:a16="http://schemas.microsoft.com/office/drawing/2014/main" id="{689A75FC-1927-687E-6B46-F787FA44AA18}"/>
              </a:ext>
            </a:extLst>
          </p:cNvPr>
          <p:cNvSpPr txBox="1">
            <a:spLocks noChangeArrowheads="1"/>
          </p:cNvSpPr>
          <p:nvPr/>
        </p:nvSpPr>
        <p:spPr bwMode="auto">
          <a:xfrm>
            <a:off x="914400" y="1524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9227" name="Text Box 24">
            <a:extLst>
              <a:ext uri="{FF2B5EF4-FFF2-40B4-BE49-F238E27FC236}">
                <a16:creationId xmlns:a16="http://schemas.microsoft.com/office/drawing/2014/main" id="{1C295957-C8E4-9843-0572-2893BBF01292}"/>
              </a:ext>
            </a:extLst>
          </p:cNvPr>
          <p:cNvSpPr txBox="1">
            <a:spLocks noChangeArrowheads="1"/>
          </p:cNvSpPr>
          <p:nvPr/>
        </p:nvSpPr>
        <p:spPr bwMode="auto">
          <a:xfrm>
            <a:off x="1600200" y="2133600"/>
            <a:ext cx="685800" cy="3667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9228" name="Text Box 26">
            <a:extLst>
              <a:ext uri="{FF2B5EF4-FFF2-40B4-BE49-F238E27FC236}">
                <a16:creationId xmlns:a16="http://schemas.microsoft.com/office/drawing/2014/main" id="{06116884-91CB-A9AF-E8C0-90D63B65517A}"/>
              </a:ext>
            </a:extLst>
          </p:cNvPr>
          <p:cNvSpPr txBox="1">
            <a:spLocks noChangeArrowheads="1"/>
          </p:cNvSpPr>
          <p:nvPr/>
        </p:nvSpPr>
        <p:spPr bwMode="auto">
          <a:xfrm>
            <a:off x="5715000" y="3352800"/>
            <a:ext cx="2057400" cy="4572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b="1">
                <a:solidFill>
                  <a:srgbClr val="000000"/>
                </a:solidFill>
              </a:rPr>
              <a:t> </a:t>
            </a:r>
            <a:r>
              <a:rPr lang="en-US" altLang="en-US" sz="2400" b="1">
                <a:solidFill>
                  <a:srgbClr val="000000"/>
                </a:solidFill>
              </a:rPr>
              <a:t>D D</a:t>
            </a:r>
            <a:r>
              <a:rPr lang="en-US" altLang="en-US" sz="2400">
                <a:solidFill>
                  <a:srgbClr val="000000"/>
                </a:solidFill>
              </a:rPr>
              <a:t>avid to</a:t>
            </a:r>
          </a:p>
        </p:txBody>
      </p:sp>
      <p:sp>
        <p:nvSpPr>
          <p:cNvPr id="9229" name="Text Box 28">
            <a:extLst>
              <a:ext uri="{FF2B5EF4-FFF2-40B4-BE49-F238E27FC236}">
                <a16:creationId xmlns:a16="http://schemas.microsoft.com/office/drawing/2014/main" id="{E060E985-B20E-CA22-9276-6E40DF4CFA13}"/>
              </a:ext>
            </a:extLst>
          </p:cNvPr>
          <p:cNvSpPr txBox="1">
            <a:spLocks noChangeArrowheads="1"/>
          </p:cNvSpPr>
          <p:nvPr/>
        </p:nvSpPr>
        <p:spPr bwMode="auto">
          <a:xfrm>
            <a:off x="457200" y="1524000"/>
            <a:ext cx="1295400" cy="36671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solidFill>
                  <a:srgbClr val="000000"/>
                </a:solidFill>
              </a:rPr>
              <a:t>E Edward</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7044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70437">
                                            <p:txEl>
                                              <p:pRg st="0" end="0"/>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70445"/>
                                        </p:tgtEl>
                                        <p:attrNameLst>
                                          <p:attrName>style.visibility</p:attrName>
                                        </p:attrNameLst>
                                      </p:cBhvr>
                                      <p:to>
                                        <p:strVal val="visible"/>
                                      </p:to>
                                    </p:se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1956864"/>
                                        </p:tgtEl>
                                        <p:attrNameLst>
                                          <p:attrName>style.visibility</p:attrName>
                                        </p:attrNameLst>
                                      </p:cBhvr>
                                      <p:to>
                                        <p:strVal val="visible"/>
                                      </p:to>
                                    </p:set>
                                    <p:animEffect transition="in" filter="dissolve">
                                      <p:cBhvr>
                                        <p:cTn id="17" dur="500"/>
                                        <p:tgtEl>
                                          <p:spTgt spid="1956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437" grpId="0" build="p" autoUpdateAnimBg="0" advAuto="0"/>
      <p:bldP spid="1170440" grpId="0" animBg="1" autoUpdateAnimBg="0"/>
      <p:bldP spid="1170445"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A706467-301B-FFEB-8E17-7AC589A7A9C5}"/>
              </a:ext>
            </a:extLst>
          </p:cNvPr>
          <p:cNvSpPr>
            <a:spLocks noChangeArrowheads="1"/>
          </p:cNvSpPr>
          <p:nvPr/>
        </p:nvSpPr>
        <p:spPr bwMode="auto">
          <a:xfrm>
            <a:off x="0" y="6858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Case Entry Protocol</a:t>
            </a:r>
            <a:endParaRPr lang="en-US" altLang="en-US" sz="3600">
              <a:solidFill>
                <a:srgbClr val="FFFF00"/>
              </a:solidFill>
            </a:endParaRPr>
          </a:p>
        </p:txBody>
      </p:sp>
      <p:sp>
        <p:nvSpPr>
          <p:cNvPr id="1236995" name="Rectangle 3">
            <a:extLst>
              <a:ext uri="{FF2B5EF4-FFF2-40B4-BE49-F238E27FC236}">
                <a16:creationId xmlns:a16="http://schemas.microsoft.com/office/drawing/2014/main" id="{DDBED4FF-551F-0808-5BC4-0F755C706716}"/>
              </a:ext>
            </a:extLst>
          </p:cNvPr>
          <p:cNvSpPr>
            <a:spLocks noChangeArrowheads="1"/>
          </p:cNvSpPr>
          <p:nvPr/>
        </p:nvSpPr>
        <p:spPr bwMode="auto">
          <a:xfrm>
            <a:off x="304800" y="2286000"/>
            <a:ext cx="861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defTabSz="793750"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defTabSz="793750" eaLnBrk="0" hangingPunct="0">
              <a:spcBef>
                <a:spcPct val="20000"/>
              </a:spcBef>
              <a:buChar char="–"/>
              <a:defRPr sz="2800">
                <a:solidFill>
                  <a:schemeClr val="tx1"/>
                </a:solidFill>
                <a:latin typeface="Arial" panose="020B0604020202020204" pitchFamily="34" charset="0"/>
              </a:defRPr>
            </a:lvl2pPr>
            <a:lvl3pPr marL="571500" indent="-342900" defTabSz="79375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defTabSz="793750" eaLnBrk="0" hangingPunct="0">
              <a:spcBef>
                <a:spcPct val="20000"/>
              </a:spcBef>
              <a:buChar char="–"/>
              <a:defRPr sz="2000">
                <a:solidFill>
                  <a:schemeClr val="tx1"/>
                </a:solidFill>
                <a:latin typeface="Arial" panose="020B0604020202020204" pitchFamily="34" charset="0"/>
              </a:defRPr>
            </a:lvl4pPr>
            <a:lvl5pPr marL="2057400" indent="-228600" defTabSz="79375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defTabSz="79375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lvl="2" eaLnBrk="1" hangingPunct="1">
              <a:buClr>
                <a:schemeClr val="tx2"/>
              </a:buClr>
              <a:buSzTx/>
              <a:buFontTx/>
              <a:buChar char="•"/>
            </a:pPr>
            <a:r>
              <a:rPr lang="en-US" altLang="en-US" sz="2800">
                <a:solidFill>
                  <a:srgbClr val="FFFF00"/>
                </a:solidFill>
              </a:rPr>
              <a:t>Chief Complaint</a:t>
            </a:r>
          </a:p>
          <a:p>
            <a:pPr lvl="2" eaLnBrk="1" hangingPunct="1">
              <a:buClr>
                <a:schemeClr val="tx2"/>
              </a:buClr>
              <a:buSzTx/>
              <a:buFontTx/>
              <a:buChar char="•"/>
            </a:pPr>
            <a:r>
              <a:rPr lang="en-US" altLang="en-US" sz="2800">
                <a:solidFill>
                  <a:srgbClr val="FFFF00"/>
                </a:solidFill>
              </a:rPr>
              <a:t>Age</a:t>
            </a:r>
          </a:p>
          <a:p>
            <a:pPr lvl="2" eaLnBrk="1" hangingPunct="1">
              <a:buClr>
                <a:schemeClr val="tx2"/>
              </a:buClr>
              <a:buSzTx/>
              <a:buFontTx/>
              <a:buChar char="•"/>
            </a:pPr>
            <a:r>
              <a:rPr lang="en-US" altLang="en-US" sz="2800">
                <a:solidFill>
                  <a:srgbClr val="FFFF00"/>
                </a:solidFill>
              </a:rPr>
              <a:t>Status of Consciousness</a:t>
            </a:r>
          </a:p>
          <a:p>
            <a:pPr lvl="2" eaLnBrk="1" hangingPunct="1">
              <a:buClr>
                <a:schemeClr val="tx2"/>
              </a:buClr>
              <a:buSzTx/>
              <a:buFontTx/>
              <a:buChar char="•"/>
            </a:pPr>
            <a:r>
              <a:rPr lang="en-US" altLang="en-US" sz="2800">
                <a:solidFill>
                  <a:srgbClr val="FFFF00"/>
                </a:solidFill>
              </a:rPr>
              <a:t>Status of Breathing</a:t>
            </a:r>
            <a:endParaRPr lang="en-US" altLang="en-US" sz="3200">
              <a:solidFill>
                <a:srgbClr val="FFFF00"/>
              </a:solidFill>
            </a:endParaRPr>
          </a:p>
        </p:txBody>
      </p:sp>
      <p:sp>
        <p:nvSpPr>
          <p:cNvPr id="10244" name="Rectangle 5">
            <a:extLst>
              <a:ext uri="{FF2B5EF4-FFF2-40B4-BE49-F238E27FC236}">
                <a16:creationId xmlns:a16="http://schemas.microsoft.com/office/drawing/2014/main" id="{3021ACF1-87A7-6D87-6D60-CCBB95F774C2}"/>
              </a:ext>
            </a:extLst>
          </p:cNvPr>
          <p:cNvSpPr>
            <a:spLocks noChangeArrowheads="1"/>
          </p:cNvSpPr>
          <p:nvPr/>
        </p:nvSpPr>
        <p:spPr bwMode="auto">
          <a:xfrm>
            <a:off x="0" y="15240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a:solidFill>
                  <a:srgbClr val="FFFF00"/>
                </a:solidFill>
              </a:rPr>
              <a:t>The Four Commandments: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1236995">
                                            <p:txEl>
                                              <p:pRg st="0" end="0"/>
                                            </p:txEl>
                                          </p:spTgt>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1000"/>
                                  </p:stCondLst>
                                  <p:childTnLst>
                                    <p:set>
                                      <p:cBhvr>
                                        <p:cTn id="9" dur="1" fill="hold">
                                          <p:stCondLst>
                                            <p:cond delay="499"/>
                                          </p:stCondLst>
                                        </p:cTn>
                                        <p:tgtEl>
                                          <p:spTgt spid="1236995">
                                            <p:txEl>
                                              <p:pRg st="1" end="1"/>
                                            </p:txEl>
                                          </p:spTgt>
                                        </p:tgtEl>
                                        <p:attrNameLst>
                                          <p:attrName>style.visibility</p:attrName>
                                        </p:attrNameLst>
                                      </p:cBhvr>
                                      <p:to>
                                        <p:strVal val="visible"/>
                                      </p:to>
                                    </p:set>
                                  </p:childTnLst>
                                </p:cTn>
                              </p:par>
                            </p:childTnLst>
                          </p:cTn>
                        </p:par>
                        <p:par>
                          <p:cTn id="10" fill="hold" nodeType="afterGroup">
                            <p:stCondLst>
                              <p:cond delay="3000"/>
                            </p:stCondLst>
                            <p:childTnLst>
                              <p:par>
                                <p:cTn id="11" presetID="1" presetClass="entr" presetSubtype="0" fill="hold" grpId="0" nodeType="afterEffect">
                                  <p:stCondLst>
                                    <p:cond delay="1000"/>
                                  </p:stCondLst>
                                  <p:childTnLst>
                                    <p:set>
                                      <p:cBhvr>
                                        <p:cTn id="12" dur="1" fill="hold">
                                          <p:stCondLst>
                                            <p:cond delay="499"/>
                                          </p:stCondLst>
                                        </p:cTn>
                                        <p:tgtEl>
                                          <p:spTgt spid="1236995">
                                            <p:txEl>
                                              <p:pRg st="2" end="2"/>
                                            </p:txEl>
                                          </p:spTgt>
                                        </p:tgtEl>
                                        <p:attrNameLst>
                                          <p:attrName>style.visibility</p:attrName>
                                        </p:attrNameLst>
                                      </p:cBhvr>
                                      <p:to>
                                        <p:strVal val="visible"/>
                                      </p:to>
                                    </p:set>
                                  </p:childTnLst>
                                </p:cTn>
                              </p:par>
                            </p:childTnLst>
                          </p:cTn>
                        </p:par>
                        <p:par>
                          <p:cTn id="13" fill="hold" nodeType="afterGroup">
                            <p:stCondLst>
                              <p:cond delay="4500"/>
                            </p:stCondLst>
                            <p:childTnLst>
                              <p:par>
                                <p:cTn id="14" presetID="1" presetClass="entr" presetSubtype="0" fill="hold" grpId="0" nodeType="afterEffect">
                                  <p:stCondLst>
                                    <p:cond delay="1000"/>
                                  </p:stCondLst>
                                  <p:childTnLst>
                                    <p:set>
                                      <p:cBhvr>
                                        <p:cTn id="15" dur="1" fill="hold">
                                          <p:stCondLst>
                                            <p:cond delay="499"/>
                                          </p:stCondLst>
                                        </p:cTn>
                                        <p:tgtEl>
                                          <p:spTgt spid="1236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995" grpId="0" build="p" bldLvl="3" autoUpdateAnimBg="0" advAuto="100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a16="http://schemas.microsoft.com/office/drawing/2014/main" id="{FFD61916-9ED8-0E36-CD38-8652EA4FDEB8}"/>
              </a:ext>
            </a:extLst>
          </p:cNvPr>
          <p:cNvSpPr>
            <a:spLocks noChangeArrowheads="1"/>
          </p:cNvSpPr>
          <p:nvPr/>
        </p:nvSpPr>
        <p:spPr bwMode="auto">
          <a:xfrm>
            <a:off x="0" y="1524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3600">
                <a:solidFill>
                  <a:srgbClr val="FFFF00"/>
                </a:solidFill>
                <a:latin typeface="Arial Black" panose="020B0604020202020204" pitchFamily="34" charset="0"/>
              </a:rPr>
              <a:t>Case Entry “Road Signs”</a:t>
            </a:r>
            <a:endParaRPr lang="en-US" altLang="en-US" sz="3600">
              <a:solidFill>
                <a:srgbClr val="FFFF00"/>
              </a:solidFill>
            </a:endParaRPr>
          </a:p>
        </p:txBody>
      </p:sp>
      <p:pic>
        <p:nvPicPr>
          <p:cNvPr id="11267" name="Picture 1047" descr="NAE - Case Entry v12">
            <a:extLst>
              <a:ext uri="{FF2B5EF4-FFF2-40B4-BE49-F238E27FC236}">
                <a16:creationId xmlns:a16="http://schemas.microsoft.com/office/drawing/2014/main" id="{3154E9FC-C88C-6EE2-0CFC-C90701B6C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762000"/>
            <a:ext cx="8686800" cy="55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4" descr="NAE - PAI v12 070201_A1">
            <a:extLst>
              <a:ext uri="{FF2B5EF4-FFF2-40B4-BE49-F238E27FC236}">
                <a16:creationId xmlns:a16="http://schemas.microsoft.com/office/drawing/2014/main" id="{BFF3E9CC-89D6-B72A-05B8-7546F78D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392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1301" name="Rectangle 5">
            <a:extLst>
              <a:ext uri="{FF2B5EF4-FFF2-40B4-BE49-F238E27FC236}">
                <a16:creationId xmlns:a16="http://schemas.microsoft.com/office/drawing/2014/main" id="{857F546E-6A91-141F-C08D-844138127043}"/>
              </a:ext>
            </a:extLst>
          </p:cNvPr>
          <p:cNvSpPr>
            <a:spLocks noChangeArrowheads="1"/>
          </p:cNvSpPr>
          <p:nvPr/>
        </p:nvSpPr>
        <p:spPr bwMode="auto">
          <a:xfrm>
            <a:off x="6019800" y="2362200"/>
            <a:ext cx="2895600" cy="19812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grpSp>
        <p:nvGrpSpPr>
          <p:cNvPr id="2" name="Group 19">
            <a:extLst>
              <a:ext uri="{FF2B5EF4-FFF2-40B4-BE49-F238E27FC236}">
                <a16:creationId xmlns:a16="http://schemas.microsoft.com/office/drawing/2014/main" id="{70B391A0-24E1-1DAF-771B-089B61649871}"/>
              </a:ext>
            </a:extLst>
          </p:cNvPr>
          <p:cNvGrpSpPr>
            <a:grpSpLocks/>
          </p:cNvGrpSpPr>
          <p:nvPr/>
        </p:nvGrpSpPr>
        <p:grpSpPr bwMode="auto">
          <a:xfrm>
            <a:off x="3124200" y="2362200"/>
            <a:ext cx="2895600" cy="1981200"/>
            <a:chOff x="3792" y="1488"/>
            <a:chExt cx="1824" cy="1248"/>
          </a:xfrm>
        </p:grpSpPr>
        <p:sp>
          <p:nvSpPr>
            <p:cNvPr id="12300" name="Rectangle 14">
              <a:extLst>
                <a:ext uri="{FF2B5EF4-FFF2-40B4-BE49-F238E27FC236}">
                  <a16:creationId xmlns:a16="http://schemas.microsoft.com/office/drawing/2014/main" id="{9A55E6C5-A4ED-AC5A-31CE-1B46C3F9FAC0}"/>
                </a:ext>
              </a:extLst>
            </p:cNvPr>
            <p:cNvSpPr>
              <a:spLocks noChangeArrowheads="1"/>
            </p:cNvSpPr>
            <p:nvPr/>
          </p:nvSpPr>
          <p:spPr bwMode="auto">
            <a:xfrm>
              <a:off x="3792" y="1488"/>
              <a:ext cx="1824" cy="1248"/>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grpSp>
          <p:nvGrpSpPr>
            <p:cNvPr id="12301" name="Group 18">
              <a:extLst>
                <a:ext uri="{FF2B5EF4-FFF2-40B4-BE49-F238E27FC236}">
                  <a16:creationId xmlns:a16="http://schemas.microsoft.com/office/drawing/2014/main" id="{728737A0-F36C-199A-2178-FD34F01FEB62}"/>
                </a:ext>
              </a:extLst>
            </p:cNvPr>
            <p:cNvGrpSpPr>
              <a:grpSpLocks/>
            </p:cNvGrpSpPr>
            <p:nvPr/>
          </p:nvGrpSpPr>
          <p:grpSpPr bwMode="auto">
            <a:xfrm>
              <a:off x="3840" y="2226"/>
              <a:ext cx="1632" cy="210"/>
              <a:chOff x="3840" y="2226"/>
              <a:chExt cx="1632" cy="210"/>
            </a:xfrm>
          </p:grpSpPr>
          <p:sp>
            <p:nvSpPr>
              <p:cNvPr id="12302" name="Line 15">
                <a:extLst>
                  <a:ext uri="{FF2B5EF4-FFF2-40B4-BE49-F238E27FC236}">
                    <a16:creationId xmlns:a16="http://schemas.microsoft.com/office/drawing/2014/main" id="{07F25927-C100-5984-0C9F-16788F293B4F}"/>
                  </a:ext>
                </a:extLst>
              </p:cNvPr>
              <p:cNvSpPr>
                <a:spLocks noChangeShapeType="1"/>
              </p:cNvSpPr>
              <p:nvPr/>
            </p:nvSpPr>
            <p:spPr bwMode="auto">
              <a:xfrm>
                <a:off x="3840" y="2226"/>
                <a:ext cx="158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3" name="Line 16">
                <a:extLst>
                  <a:ext uri="{FF2B5EF4-FFF2-40B4-BE49-F238E27FC236}">
                    <a16:creationId xmlns:a16="http://schemas.microsoft.com/office/drawing/2014/main" id="{B9A278BF-2231-A836-54CD-CCA5AE3F78A2}"/>
                  </a:ext>
                </a:extLst>
              </p:cNvPr>
              <p:cNvSpPr>
                <a:spLocks noChangeShapeType="1"/>
              </p:cNvSpPr>
              <p:nvPr/>
            </p:nvSpPr>
            <p:spPr bwMode="auto">
              <a:xfrm>
                <a:off x="3840" y="2334"/>
                <a:ext cx="163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4" name="Line 17">
                <a:extLst>
                  <a:ext uri="{FF2B5EF4-FFF2-40B4-BE49-F238E27FC236}">
                    <a16:creationId xmlns:a16="http://schemas.microsoft.com/office/drawing/2014/main" id="{31E45662-4017-A609-6480-6F72D3292669}"/>
                  </a:ext>
                </a:extLst>
              </p:cNvPr>
              <p:cNvSpPr>
                <a:spLocks noChangeShapeType="1"/>
              </p:cNvSpPr>
              <p:nvPr/>
            </p:nvSpPr>
            <p:spPr bwMode="auto">
              <a:xfrm>
                <a:off x="3840" y="2436"/>
                <a:ext cx="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4" name="Group 29">
            <a:extLst>
              <a:ext uri="{FF2B5EF4-FFF2-40B4-BE49-F238E27FC236}">
                <a16:creationId xmlns:a16="http://schemas.microsoft.com/office/drawing/2014/main" id="{6691E1A3-B813-6546-D394-88FE7D152954}"/>
              </a:ext>
            </a:extLst>
          </p:cNvPr>
          <p:cNvGrpSpPr>
            <a:grpSpLocks/>
          </p:cNvGrpSpPr>
          <p:nvPr/>
        </p:nvGrpSpPr>
        <p:grpSpPr bwMode="auto">
          <a:xfrm>
            <a:off x="228600" y="2362200"/>
            <a:ext cx="2895600" cy="1981200"/>
            <a:chOff x="144" y="1488"/>
            <a:chExt cx="1824" cy="1248"/>
          </a:xfrm>
        </p:grpSpPr>
        <p:sp>
          <p:nvSpPr>
            <p:cNvPr id="12295" name="Rectangle 24">
              <a:extLst>
                <a:ext uri="{FF2B5EF4-FFF2-40B4-BE49-F238E27FC236}">
                  <a16:creationId xmlns:a16="http://schemas.microsoft.com/office/drawing/2014/main" id="{49788804-CD74-0723-DC57-CD86C555B973}"/>
                </a:ext>
              </a:extLst>
            </p:cNvPr>
            <p:cNvSpPr>
              <a:spLocks noChangeArrowheads="1"/>
            </p:cNvSpPr>
            <p:nvPr/>
          </p:nvSpPr>
          <p:spPr bwMode="auto">
            <a:xfrm>
              <a:off x="144" y="1488"/>
              <a:ext cx="1824" cy="1248"/>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hlink"/>
                </a:buClr>
                <a:buSzPct val="90000"/>
                <a:buFont typeface="Wingdings" pitchFamily="2" charset="2"/>
                <a:buBlip>
                  <a:blip r:embed="rId4"/>
                </a:buBlip>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lr>
                  <a:schemeClr val="accent2"/>
                </a:buClr>
                <a:buSzPct val="90000"/>
                <a:buFont typeface="Wingdings" pitchFamily="2" charset="2"/>
                <a:buBlip>
                  <a:blip r:embed="rId5"/>
                </a:buBlip>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lr>
                  <a:schemeClr val="folHlink"/>
                </a:buClr>
                <a:buSzPct val="90000"/>
                <a:buFont typeface="Wingdings"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latin typeface="Calibri" panose="020F0502020204030204" pitchFamily="34" charset="0"/>
              </a:endParaRPr>
            </a:p>
          </p:txBody>
        </p:sp>
        <p:sp>
          <p:nvSpPr>
            <p:cNvPr id="12296" name="Line 25">
              <a:extLst>
                <a:ext uri="{FF2B5EF4-FFF2-40B4-BE49-F238E27FC236}">
                  <a16:creationId xmlns:a16="http://schemas.microsoft.com/office/drawing/2014/main" id="{63D9DFE6-E3C2-D589-7C7C-4DA9F522BAF8}"/>
                </a:ext>
              </a:extLst>
            </p:cNvPr>
            <p:cNvSpPr>
              <a:spLocks noChangeShapeType="1"/>
            </p:cNvSpPr>
            <p:nvPr/>
          </p:nvSpPr>
          <p:spPr bwMode="auto">
            <a:xfrm>
              <a:off x="192" y="2096"/>
              <a:ext cx="17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26">
              <a:extLst>
                <a:ext uri="{FF2B5EF4-FFF2-40B4-BE49-F238E27FC236}">
                  <a16:creationId xmlns:a16="http://schemas.microsoft.com/office/drawing/2014/main" id="{68B87F08-E7ED-B391-F695-C5A8E116F5FE}"/>
                </a:ext>
              </a:extLst>
            </p:cNvPr>
            <p:cNvSpPr>
              <a:spLocks noChangeShapeType="1"/>
            </p:cNvSpPr>
            <p:nvPr/>
          </p:nvSpPr>
          <p:spPr bwMode="auto">
            <a:xfrm>
              <a:off x="192" y="2400"/>
              <a:ext cx="158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Line 27">
              <a:extLst>
                <a:ext uri="{FF2B5EF4-FFF2-40B4-BE49-F238E27FC236}">
                  <a16:creationId xmlns:a16="http://schemas.microsoft.com/office/drawing/2014/main" id="{D269F663-0AB0-5752-A03E-A3AC8D222E19}"/>
                </a:ext>
              </a:extLst>
            </p:cNvPr>
            <p:cNvSpPr>
              <a:spLocks noChangeShapeType="1"/>
            </p:cNvSpPr>
            <p:nvPr/>
          </p:nvSpPr>
          <p:spPr bwMode="auto">
            <a:xfrm>
              <a:off x="192" y="2200"/>
              <a:ext cx="17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9" name="Line 28">
              <a:extLst>
                <a:ext uri="{FF2B5EF4-FFF2-40B4-BE49-F238E27FC236}">
                  <a16:creationId xmlns:a16="http://schemas.microsoft.com/office/drawing/2014/main" id="{8DF0B6D2-E3B8-9720-7FEF-0D3E61C5D8B2}"/>
                </a:ext>
              </a:extLst>
            </p:cNvPr>
            <p:cNvSpPr>
              <a:spLocks noChangeShapeType="1"/>
            </p:cNvSpPr>
            <p:nvPr/>
          </p:nvSpPr>
          <p:spPr bwMode="auto">
            <a:xfrm>
              <a:off x="192" y="2304"/>
              <a:ext cx="17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pic>
        <p:nvPicPr>
          <p:cNvPr id="12294" name="Picture 27" descr="Boom4">
            <a:hlinkClick r:id="rId7" action="ppaction://hlinkfile"/>
            <a:extLst>
              <a:ext uri="{FF2B5EF4-FFF2-40B4-BE49-F238E27FC236}">
                <a16:creationId xmlns:a16="http://schemas.microsoft.com/office/drawing/2014/main" id="{02C2F5D2-E5DD-929C-8073-B2B4B0F30B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213" y="6461125"/>
            <a:ext cx="4857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499"/>
                                          </p:stCondLst>
                                        </p:cTn>
                                        <p:tgtEl>
                                          <p:spTgt spid="1591301"/>
                                        </p:tgtEl>
                                        <p:attrNameLst>
                                          <p:attrName>style.visibility</p:attrName>
                                        </p:attrNameLst>
                                      </p:cBhvr>
                                      <p:to>
                                        <p:strVal val="visible"/>
                                      </p:to>
                                    </p:set>
                                  </p:childTnLst>
                                  <p:subTnLst>
                                    <p:set>
                                      <p:cBhvr override="childStyle">
                                        <p:cTn dur="1" fill="hold" display="0" masterRel="nextClick" afterEffect="1"/>
                                        <p:tgtEl>
                                          <p:spTgt spid="159130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1301" grpId="0" animBg="1"/>
    </p:bldLst>
  </p:timing>
</p:sld>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2217</TotalTime>
  <Words>3699</Words>
  <Application>Microsoft Macintosh PowerPoint</Application>
  <PresentationFormat>On-screen Show (4:3)</PresentationFormat>
  <Paragraphs>353</Paragraphs>
  <Slides>35</Slides>
  <Notes>35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7" baseType="lpstr">
      <vt:lpstr>Arial</vt:lpstr>
      <vt:lpstr>Wingdings</vt:lpstr>
      <vt:lpstr>Calibri</vt:lpstr>
      <vt:lpstr>Times New Roman</vt:lpstr>
      <vt:lpstr>Arial Black</vt:lpstr>
      <vt:lpstr>Futura Hv BT</vt:lpstr>
      <vt:lpstr>Futura XBlk BT</vt:lpstr>
      <vt:lpstr>Arial Narrow</vt:lpstr>
      <vt:lpstr>Times</vt:lpstr>
      <vt:lpstr>Beam</vt:lpstr>
      <vt:lpstr>1_Office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Protocol Overview </vt:lpstr>
      <vt:lpstr>PowerPoint Presentation</vt:lpstr>
      <vt:lpstr>PowerPoint Presentation</vt:lpstr>
      <vt:lpstr>PowerPoint Presentation</vt:lpstr>
      <vt:lpstr>PowerPoint Presentation</vt:lpstr>
      <vt:lpstr>PowerPoint Presentation</vt:lpstr>
      <vt:lpstr>Determinant Coding Exercise </vt:lpstr>
      <vt:lpstr>PowerPoint Presentation</vt:lpstr>
      <vt:lpstr>Protocol Pathway</vt:lpstr>
      <vt:lpstr>PowerPoint Presentation</vt:lpstr>
      <vt:lpstr>PowerPoint Presentation</vt:lpstr>
      <vt:lpstr>PowerPoint Presentation</vt:lpstr>
      <vt:lpstr>PowerPoint Presentation</vt:lpstr>
      <vt:lpstr>PowerPoint Presentation</vt:lpstr>
      <vt:lpstr>PowerPoint Presentation</vt:lpstr>
      <vt:lpstr>Vancouver, WA Compliance Data  Sept/Oct/Nov/Dec 1993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Fred Hurtado</dc:creator>
  <cp:lastModifiedBy>Frederick Forester</cp:lastModifiedBy>
  <cp:revision>93</cp:revision>
  <dcterms:created xsi:type="dcterms:W3CDTF">2011-11-12T15:33:50Z</dcterms:created>
  <dcterms:modified xsi:type="dcterms:W3CDTF">2022-07-04T16:56:52Z</dcterms:modified>
</cp:coreProperties>
</file>